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334" r:id="rId5"/>
    <p:sldId id="286" r:id="rId6"/>
    <p:sldId id="351" r:id="rId7"/>
    <p:sldId id="352" r:id="rId8"/>
    <p:sldId id="350" r:id="rId9"/>
    <p:sldId id="353" r:id="rId10"/>
    <p:sldId id="276" r:id="rId11"/>
    <p:sldId id="336" r:id="rId12"/>
    <p:sldId id="338" r:id="rId13"/>
    <p:sldId id="339" r:id="rId14"/>
    <p:sldId id="343" r:id="rId15"/>
    <p:sldId id="344" r:id="rId16"/>
    <p:sldId id="340" r:id="rId17"/>
    <p:sldId id="313" r:id="rId18"/>
    <p:sldId id="342" r:id="rId19"/>
    <p:sldId id="314" r:id="rId20"/>
    <p:sldId id="341" r:id="rId21"/>
    <p:sldId id="345" r:id="rId22"/>
    <p:sldId id="348" r:id="rId23"/>
  </p:sldIdLst>
  <p:sldSz cx="12192000" cy="6858000"/>
  <p:notesSz cx="6797675" cy="992663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n Roestenberg" initials="SR" lastIdx="3" clrIdx="0">
    <p:extLst/>
  </p:cmAuthor>
  <p:cmAuthor id="2" name="Stan Roestenberg" initials="SR [2]"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AE3F3"/>
    <a:srgbClr val="FF00FF"/>
    <a:srgbClr val="FF00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91" autoAdjust="0"/>
    <p:restoredTop sz="97526" autoAdjust="0"/>
  </p:normalViewPr>
  <p:slideViewPr>
    <p:cSldViewPr snapToGrid="0">
      <p:cViewPr varScale="1">
        <p:scale>
          <a:sx n="98" d="100"/>
          <a:sy n="98" d="100"/>
        </p:scale>
        <p:origin x="216" y="68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18" d="100"/>
          <a:sy n="118" d="100"/>
        </p:scale>
        <p:origin x="4890" y="84"/>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notesMaster" Target="notesMasters/notesMaster1.xml"/><Relationship Id="rId25" Type="http://schemas.openxmlformats.org/officeDocument/2006/relationships/commentAuthors" Target="commentAuthors.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30" Type="http://schemas.microsoft.com/office/2016/11/relationships/changesInfo" Target="changesInfos/changesInfo1.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 Roestenberg" userId="47c08dff-954a-4d55-b388-3118b5365c34" providerId="ADAL" clId="{6C2B89B8-1F13-4270-A53C-E621716EA0CC}"/>
    <pc:docChg chg="undo addSld delSld">
      <pc:chgData name="Stan Roestenberg" userId="47c08dff-954a-4d55-b388-3118b5365c34" providerId="ADAL" clId="{6C2B89B8-1F13-4270-A53C-E621716EA0CC}" dt="2018-03-01T07:17:56.732" v="2" actId="2696"/>
      <pc:docMkLst>
        <pc:docMk/>
      </pc:docMkLst>
      <pc:sldChg chg="add del">
        <pc:chgData name="Stan Roestenberg" userId="47c08dff-954a-4d55-b388-3118b5365c34" providerId="ADAL" clId="{6C2B89B8-1F13-4270-A53C-E621716EA0CC}" dt="2018-03-01T07:17:56.732" v="2" actId="2696"/>
        <pc:sldMkLst>
          <pc:docMk/>
          <pc:sldMk cId="955673655" sldId="3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6058" cy="497265"/>
          </a:xfrm>
          <a:prstGeom prst="rect">
            <a:avLst/>
          </a:prstGeom>
        </p:spPr>
        <p:txBody>
          <a:bodyPr vert="horz" lIns="62975" tIns="31487" rIns="62975" bIns="31487" rtlCol="0"/>
          <a:lstStyle>
            <a:lvl1pPr algn="l">
              <a:defRPr sz="800"/>
            </a:lvl1pPr>
          </a:lstStyle>
          <a:p>
            <a:endParaRPr lang="nl-NL"/>
          </a:p>
        </p:txBody>
      </p:sp>
      <p:sp>
        <p:nvSpPr>
          <p:cNvPr id="3" name="Tijdelijke aanduiding voor datum 2"/>
          <p:cNvSpPr>
            <a:spLocks noGrp="1"/>
          </p:cNvSpPr>
          <p:nvPr>
            <p:ph type="dt" idx="1"/>
          </p:nvPr>
        </p:nvSpPr>
        <p:spPr>
          <a:xfrm>
            <a:off x="3850530" y="0"/>
            <a:ext cx="2946058" cy="497265"/>
          </a:xfrm>
          <a:prstGeom prst="rect">
            <a:avLst/>
          </a:prstGeom>
        </p:spPr>
        <p:txBody>
          <a:bodyPr vert="horz" lIns="62975" tIns="31487" rIns="62975" bIns="31487" rtlCol="0"/>
          <a:lstStyle>
            <a:lvl1pPr algn="r">
              <a:defRPr sz="800"/>
            </a:lvl1pPr>
          </a:lstStyle>
          <a:p>
            <a:fld id="{FF4B266A-B716-4B19-9341-ED01BBDFD64A}" type="datetimeFigureOut">
              <a:rPr lang="nl-NL"/>
              <a:t>17-04-18</a:t>
            </a:fld>
            <a:endParaRPr lang="nl-NL"/>
          </a:p>
        </p:txBody>
      </p:sp>
      <p:sp>
        <p:nvSpPr>
          <p:cNvPr id="4" name="Tijdelijke aanduiding voor dia-afbeelding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62975" tIns="31487" rIns="62975" bIns="31487" rtlCol="0" anchor="ctr"/>
          <a:lstStyle/>
          <a:p>
            <a:endParaRPr lang="nl-NL"/>
          </a:p>
        </p:txBody>
      </p:sp>
      <p:sp>
        <p:nvSpPr>
          <p:cNvPr id="5" name="Tijdelijke aanduiding voor notities 4"/>
          <p:cNvSpPr>
            <a:spLocks noGrp="1"/>
          </p:cNvSpPr>
          <p:nvPr>
            <p:ph type="body" sz="quarter" idx="3"/>
          </p:nvPr>
        </p:nvSpPr>
        <p:spPr>
          <a:xfrm>
            <a:off x="679442" y="4777256"/>
            <a:ext cx="5438792" cy="3908964"/>
          </a:xfrm>
          <a:prstGeom prst="rect">
            <a:avLst/>
          </a:prstGeom>
        </p:spPr>
        <p:txBody>
          <a:bodyPr vert="horz" lIns="62975" tIns="31487" rIns="62975" bIns="31487"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29373"/>
            <a:ext cx="2946058" cy="497265"/>
          </a:xfrm>
          <a:prstGeom prst="rect">
            <a:avLst/>
          </a:prstGeom>
        </p:spPr>
        <p:txBody>
          <a:bodyPr vert="horz" lIns="62975" tIns="31487" rIns="62975" bIns="31487" rtlCol="0" anchor="b"/>
          <a:lstStyle>
            <a:lvl1pPr algn="l">
              <a:defRPr sz="800"/>
            </a:lvl1pPr>
          </a:lstStyle>
          <a:p>
            <a:endParaRPr lang="nl-NL"/>
          </a:p>
        </p:txBody>
      </p:sp>
      <p:sp>
        <p:nvSpPr>
          <p:cNvPr id="7" name="Tijdelijke aanduiding voor dianummer 6"/>
          <p:cNvSpPr>
            <a:spLocks noGrp="1"/>
          </p:cNvSpPr>
          <p:nvPr>
            <p:ph type="sldNum" sz="quarter" idx="5"/>
          </p:nvPr>
        </p:nvSpPr>
        <p:spPr>
          <a:xfrm>
            <a:off x="3850530" y="9429373"/>
            <a:ext cx="2946058" cy="497265"/>
          </a:xfrm>
          <a:prstGeom prst="rect">
            <a:avLst/>
          </a:prstGeom>
        </p:spPr>
        <p:txBody>
          <a:bodyPr vert="horz" lIns="62975" tIns="31487" rIns="62975" bIns="31487" rtlCol="0" anchor="b"/>
          <a:lstStyle>
            <a:lvl1pPr algn="r">
              <a:defRPr sz="800"/>
            </a:lvl1pPr>
          </a:lstStyle>
          <a:p>
            <a:fld id="{F2771244-FBBA-442A-A82D-DCEFF5406C4A}" type="slidenum">
              <a:rPr lang="nl-NL"/>
              <a:t>‹nr.›</a:t>
            </a:fld>
            <a:endParaRPr lang="nl-N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D3753ECB-2F16-4E00-8C45-E7C0DFA145E7}" type="datetimeFigureOut">
              <a:rPr lang="nl-NL" smtClean="0"/>
              <a:t>17-04-18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9D1E87-3252-49BE-BB53-995C924319C0}" type="slidenum">
              <a:rPr lang="nl-NL" smtClean="0"/>
              <a:t>‹nr.›</a:t>
            </a:fld>
            <a:endParaRPr lang="nl-NL"/>
          </a:p>
        </p:txBody>
      </p:sp>
    </p:spTree>
    <p:extLst>
      <p:ext uri="{BB962C8B-B14F-4D97-AF65-F5344CB8AC3E}">
        <p14:creationId xmlns:p14="http://schemas.microsoft.com/office/powerpoint/2010/main" val="670009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D3753ECB-2F16-4E00-8C45-E7C0DFA145E7}" type="datetimeFigureOut">
              <a:rPr lang="nl-NL" smtClean="0"/>
              <a:t>17-04-18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9D1E87-3252-49BE-BB53-995C924319C0}" type="slidenum">
              <a:rPr lang="nl-NL" smtClean="0"/>
              <a:t>‹nr.›</a:t>
            </a:fld>
            <a:endParaRPr lang="nl-NL"/>
          </a:p>
        </p:txBody>
      </p:sp>
    </p:spTree>
    <p:extLst>
      <p:ext uri="{BB962C8B-B14F-4D97-AF65-F5344CB8AC3E}">
        <p14:creationId xmlns:p14="http://schemas.microsoft.com/office/powerpoint/2010/main" val="1103850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D3753ECB-2F16-4E00-8C45-E7C0DFA145E7}" type="datetimeFigureOut">
              <a:rPr lang="nl-NL" smtClean="0"/>
              <a:t>17-04-18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9D1E87-3252-49BE-BB53-995C924319C0}" type="slidenum">
              <a:rPr lang="nl-NL" smtClean="0"/>
              <a:t>‹nr.›</a:t>
            </a:fld>
            <a:endParaRPr lang="nl-NL"/>
          </a:p>
        </p:txBody>
      </p:sp>
    </p:spTree>
    <p:extLst>
      <p:ext uri="{BB962C8B-B14F-4D97-AF65-F5344CB8AC3E}">
        <p14:creationId xmlns:p14="http://schemas.microsoft.com/office/powerpoint/2010/main" val="3266955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D3753ECB-2F16-4E00-8C45-E7C0DFA145E7}" type="datetimeFigureOut">
              <a:rPr lang="nl-NL" smtClean="0"/>
              <a:t>17-04-18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9D1E87-3252-49BE-BB53-995C924319C0}" type="slidenum">
              <a:rPr lang="nl-NL" smtClean="0"/>
              <a:t>‹nr.›</a:t>
            </a:fld>
            <a:endParaRPr lang="nl-NL"/>
          </a:p>
        </p:txBody>
      </p:sp>
    </p:spTree>
    <p:extLst>
      <p:ext uri="{BB962C8B-B14F-4D97-AF65-F5344CB8AC3E}">
        <p14:creationId xmlns:p14="http://schemas.microsoft.com/office/powerpoint/2010/main" val="2509163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D3753ECB-2F16-4E00-8C45-E7C0DFA145E7}" type="datetimeFigureOut">
              <a:rPr lang="nl-NL" smtClean="0"/>
              <a:t>17-04-18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9D1E87-3252-49BE-BB53-995C924319C0}" type="slidenum">
              <a:rPr lang="nl-NL" smtClean="0"/>
              <a:t>‹nr.›</a:t>
            </a:fld>
            <a:endParaRPr lang="nl-NL"/>
          </a:p>
        </p:txBody>
      </p:sp>
    </p:spTree>
    <p:extLst>
      <p:ext uri="{BB962C8B-B14F-4D97-AF65-F5344CB8AC3E}">
        <p14:creationId xmlns:p14="http://schemas.microsoft.com/office/powerpoint/2010/main" val="142033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D3753ECB-2F16-4E00-8C45-E7C0DFA145E7}" type="datetimeFigureOut">
              <a:rPr lang="nl-NL" smtClean="0"/>
              <a:t>17-04-18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9D1E87-3252-49BE-BB53-995C924319C0}" type="slidenum">
              <a:rPr lang="nl-NL" smtClean="0"/>
              <a:t>‹nr.›</a:t>
            </a:fld>
            <a:endParaRPr lang="nl-NL"/>
          </a:p>
        </p:txBody>
      </p:sp>
    </p:spTree>
    <p:extLst>
      <p:ext uri="{BB962C8B-B14F-4D97-AF65-F5344CB8AC3E}">
        <p14:creationId xmlns:p14="http://schemas.microsoft.com/office/powerpoint/2010/main" val="3391091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D3753ECB-2F16-4E00-8C45-E7C0DFA145E7}" type="datetimeFigureOut">
              <a:rPr lang="nl-NL" smtClean="0"/>
              <a:t>17-04-18</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BC9D1E87-3252-49BE-BB53-995C924319C0}" type="slidenum">
              <a:rPr lang="nl-NL" smtClean="0"/>
              <a:t>‹nr.›</a:t>
            </a:fld>
            <a:endParaRPr lang="nl-NL"/>
          </a:p>
        </p:txBody>
      </p:sp>
    </p:spTree>
    <p:extLst>
      <p:ext uri="{BB962C8B-B14F-4D97-AF65-F5344CB8AC3E}">
        <p14:creationId xmlns:p14="http://schemas.microsoft.com/office/powerpoint/2010/main" val="829476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D3753ECB-2F16-4E00-8C45-E7C0DFA145E7}" type="datetimeFigureOut">
              <a:rPr lang="nl-NL" smtClean="0"/>
              <a:t>17-04-18</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BC9D1E87-3252-49BE-BB53-995C924319C0}" type="slidenum">
              <a:rPr lang="nl-NL" smtClean="0"/>
              <a:t>‹nr.›</a:t>
            </a:fld>
            <a:endParaRPr lang="nl-NL"/>
          </a:p>
        </p:txBody>
      </p:sp>
    </p:spTree>
    <p:extLst>
      <p:ext uri="{BB962C8B-B14F-4D97-AF65-F5344CB8AC3E}">
        <p14:creationId xmlns:p14="http://schemas.microsoft.com/office/powerpoint/2010/main" val="621398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D3753ECB-2F16-4E00-8C45-E7C0DFA145E7}" type="datetimeFigureOut">
              <a:rPr lang="nl-NL" smtClean="0"/>
              <a:t>17-04-18</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BC9D1E87-3252-49BE-BB53-995C924319C0}" type="slidenum">
              <a:rPr lang="nl-NL" smtClean="0"/>
              <a:t>‹nr.›</a:t>
            </a:fld>
            <a:endParaRPr lang="nl-NL"/>
          </a:p>
        </p:txBody>
      </p:sp>
    </p:spTree>
    <p:extLst>
      <p:ext uri="{BB962C8B-B14F-4D97-AF65-F5344CB8AC3E}">
        <p14:creationId xmlns:p14="http://schemas.microsoft.com/office/powerpoint/2010/main" val="510688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D3753ECB-2F16-4E00-8C45-E7C0DFA145E7}" type="datetimeFigureOut">
              <a:rPr lang="nl-NL" smtClean="0"/>
              <a:t>17-04-18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9D1E87-3252-49BE-BB53-995C924319C0}" type="slidenum">
              <a:rPr lang="nl-NL" smtClean="0"/>
              <a:t>‹nr.›</a:t>
            </a:fld>
            <a:endParaRPr lang="nl-NL"/>
          </a:p>
        </p:txBody>
      </p:sp>
    </p:spTree>
    <p:extLst>
      <p:ext uri="{BB962C8B-B14F-4D97-AF65-F5344CB8AC3E}">
        <p14:creationId xmlns:p14="http://schemas.microsoft.com/office/powerpoint/2010/main" val="575787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D3753ECB-2F16-4E00-8C45-E7C0DFA145E7}" type="datetimeFigureOut">
              <a:rPr lang="nl-NL" smtClean="0"/>
              <a:t>17-04-18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9D1E87-3252-49BE-BB53-995C924319C0}" type="slidenum">
              <a:rPr lang="nl-NL" smtClean="0"/>
              <a:t>‹nr.›</a:t>
            </a:fld>
            <a:endParaRPr lang="nl-NL"/>
          </a:p>
        </p:txBody>
      </p:sp>
    </p:spTree>
    <p:extLst>
      <p:ext uri="{BB962C8B-B14F-4D97-AF65-F5344CB8AC3E}">
        <p14:creationId xmlns:p14="http://schemas.microsoft.com/office/powerpoint/2010/main" val="283019319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6000"/>
            <a:lum/>
          </a:blip>
          <a:srcRect/>
          <a:stretch>
            <a:fillRect l="-4000" r="-4000"/>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753ECB-2F16-4E00-8C45-E7C0DFA145E7}" type="datetimeFigureOut">
              <a:rPr lang="nl-NL" smtClean="0"/>
              <a:t>17-04-18</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9D1E87-3252-49BE-BB53-995C924319C0}" type="slidenum">
              <a:rPr lang="nl-NL" smtClean="0"/>
              <a:t>‹nr.›</a:t>
            </a:fld>
            <a:endParaRPr lang="nl-NL"/>
          </a:p>
        </p:txBody>
      </p:sp>
    </p:spTree>
    <p:extLst>
      <p:ext uri="{BB962C8B-B14F-4D97-AF65-F5344CB8AC3E}">
        <p14:creationId xmlns:p14="http://schemas.microsoft.com/office/powerpoint/2010/main" val="1213401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g"/><Relationship Id="rId5" Type="http://schemas.openxmlformats.org/officeDocument/2006/relationships/image" Target="../media/image15.png"/><Relationship Id="rId6"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9984" y="2783720"/>
            <a:ext cx="7821805" cy="2925075"/>
          </a:xfrm>
        </p:spPr>
        <p:txBody>
          <a:bodyPr>
            <a:normAutofit fontScale="90000"/>
          </a:bodyPr>
          <a:lstStyle/>
          <a:p>
            <a:pPr algn="ctr"/>
            <a:r>
              <a:rPr lang="nl-NL" sz="4900" dirty="0">
                <a:solidFill>
                  <a:srgbClr val="002060"/>
                </a:solidFill>
                <a:latin typeface="Arial" panose="020B0604020202020204" pitchFamily="34" charset="0"/>
                <a:cs typeface="Arial" panose="020B0604020202020204" pitchFamily="34" charset="0"/>
              </a:rPr>
              <a:t>Een optimaler projectresultaat</a:t>
            </a:r>
            <a:br>
              <a:rPr lang="nl-NL" sz="4900" dirty="0">
                <a:solidFill>
                  <a:srgbClr val="002060"/>
                </a:solidFill>
                <a:latin typeface="Arial" panose="020B0604020202020204" pitchFamily="34" charset="0"/>
                <a:cs typeface="Arial" panose="020B0604020202020204" pitchFamily="34" charset="0"/>
              </a:rPr>
            </a:br>
            <a:r>
              <a:rPr lang="nl-NL" sz="4900" dirty="0">
                <a:solidFill>
                  <a:srgbClr val="002060"/>
                </a:solidFill>
                <a:latin typeface="Arial" panose="020B0604020202020204" pitchFamily="34" charset="0"/>
                <a:cs typeface="Arial" panose="020B0604020202020204" pitchFamily="34" charset="0"/>
              </a:rPr>
              <a:t>door:</a:t>
            </a:r>
            <a:r>
              <a:rPr lang="nl-NL" sz="4900" dirty="0">
                <a:latin typeface="Arial" panose="020B0604020202020204" pitchFamily="34" charset="0"/>
                <a:cs typeface="Arial" panose="020B0604020202020204" pitchFamily="34" charset="0"/>
              </a:rPr>
              <a:t/>
            </a:r>
            <a:br>
              <a:rPr lang="nl-NL" sz="4900" dirty="0">
                <a:latin typeface="Arial" panose="020B0604020202020204" pitchFamily="34" charset="0"/>
                <a:cs typeface="Arial" panose="020B0604020202020204" pitchFamily="34" charset="0"/>
              </a:rPr>
            </a:br>
            <a:r>
              <a:rPr lang="nl-NL" sz="4900" dirty="0">
                <a:latin typeface="Arial" panose="020B0604020202020204" pitchFamily="34" charset="0"/>
                <a:cs typeface="Arial" panose="020B0604020202020204" pitchFamily="34" charset="0"/>
              </a:rPr>
              <a:t/>
            </a:r>
            <a:br>
              <a:rPr lang="nl-NL" sz="4900" dirty="0">
                <a:latin typeface="Arial" panose="020B0604020202020204" pitchFamily="34" charset="0"/>
                <a:cs typeface="Arial" panose="020B0604020202020204" pitchFamily="34" charset="0"/>
              </a:rPr>
            </a:br>
            <a:r>
              <a:rPr lang="nl-NL" sz="5300" dirty="0">
                <a:solidFill>
                  <a:srgbClr val="002060"/>
                </a:solidFill>
                <a:latin typeface="Arial" charset="0"/>
                <a:ea typeface="Arial" charset="0"/>
                <a:cs typeface="Arial" charset="0"/>
              </a:rPr>
              <a:t>BOUW </a:t>
            </a:r>
            <a:r>
              <a:rPr lang="nl-NL" dirty="0">
                <a:solidFill>
                  <a:srgbClr val="002060"/>
                </a:solidFill>
                <a:latin typeface="Arial" panose="020B0604020202020204" pitchFamily="34" charset="0"/>
                <a:ea typeface="KYP" charset="0"/>
                <a:cs typeface="Arial" panose="020B0604020202020204" pitchFamily="34" charset="0"/>
              </a:rPr>
              <a:t>“</a:t>
            </a:r>
            <a:r>
              <a:rPr lang="nl-NL" sz="5300" dirty="0">
                <a:solidFill>
                  <a:srgbClr val="002060"/>
                </a:solidFill>
                <a:latin typeface="Arial" charset="0"/>
                <a:ea typeface="Arial" charset="0"/>
                <a:cs typeface="Arial" charset="0"/>
              </a:rPr>
              <a:t>EN</a:t>
            </a:r>
            <a:r>
              <a:rPr lang="nl-NL" sz="5300" dirty="0">
                <a:solidFill>
                  <a:srgbClr val="FF0000"/>
                </a:solidFill>
                <a:latin typeface="Arial" charset="0"/>
                <a:ea typeface="Arial" charset="0"/>
                <a:cs typeface="Arial" charset="0"/>
              </a:rPr>
              <a:t>BLOC</a:t>
            </a:r>
            <a:r>
              <a:rPr lang="nl-NL" dirty="0">
                <a:latin typeface="Arial" panose="020B0604020202020204" pitchFamily="34" charset="0"/>
                <a:ea typeface="KYP" charset="0"/>
                <a:cs typeface="Arial" panose="020B0604020202020204" pitchFamily="34" charset="0"/>
              </a:rPr>
              <a:t>” </a:t>
            </a:r>
            <a:r>
              <a:rPr lang="nl-NL" dirty="0">
                <a:latin typeface="Arial" panose="020B0604020202020204" pitchFamily="34" charset="0"/>
                <a:cs typeface="Arial" panose="020B0604020202020204" pitchFamily="34" charset="0"/>
              </a:rPr>
              <a:t/>
            </a:r>
            <a:br>
              <a:rPr lang="nl-NL" dirty="0">
                <a:latin typeface="Arial" panose="020B0604020202020204" pitchFamily="34" charset="0"/>
                <a:cs typeface="Arial" panose="020B0604020202020204" pitchFamily="34" charset="0"/>
              </a:rPr>
            </a:br>
            <a:endParaRPr lang="nl-NL" sz="2700" dirty="0">
              <a:solidFill>
                <a:schemeClr val="accent6">
                  <a:lumMod val="75000"/>
                </a:schemeClr>
              </a:solidFill>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6204" y="314008"/>
            <a:ext cx="2590373" cy="858765"/>
          </a:xfrm>
          <a:prstGeom prst="rect">
            <a:avLst/>
          </a:prstGeom>
        </p:spPr>
      </p:pic>
      <p:pic>
        <p:nvPicPr>
          <p:cNvPr id="5" name="Afbeelding 4"/>
          <p:cNvPicPr>
            <a:picLocks noChangeAspect="1"/>
          </p:cNvPicPr>
          <p:nvPr/>
        </p:nvPicPr>
        <p:blipFill rotWithShape="1">
          <a:blip r:embed="rId3">
            <a:extLst>
              <a:ext uri="{28A0092B-C50C-407E-A947-70E740481C1C}">
                <a14:useLocalDpi xmlns:a14="http://schemas.microsoft.com/office/drawing/2010/main" val="0"/>
              </a:ext>
            </a:extLst>
          </a:blip>
          <a:srcRect l="62491"/>
          <a:stretch/>
        </p:blipFill>
        <p:spPr>
          <a:xfrm>
            <a:off x="474154" y="5708796"/>
            <a:ext cx="1240558" cy="1098413"/>
          </a:xfrm>
          <a:prstGeom prst="rect">
            <a:avLst/>
          </a:prstGeom>
        </p:spPr>
      </p:pic>
      <p:pic>
        <p:nvPicPr>
          <p:cNvPr id="6"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1789" y="4664787"/>
            <a:ext cx="3712029" cy="2088017"/>
          </a:xfrm>
          <a:prstGeom prst="rect">
            <a:avLst/>
          </a:prstGeom>
        </p:spPr>
      </p:pic>
      <p:pic>
        <p:nvPicPr>
          <p:cNvPr id="7" name="Tijdelijke aanduiding voor inhoud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4362994" cy="2453937"/>
          </a:xfrm>
        </p:spPr>
      </p:pic>
    </p:spTree>
    <p:extLst>
      <p:ext uri="{BB962C8B-B14F-4D97-AF65-F5344CB8AC3E}">
        <p14:creationId xmlns:p14="http://schemas.microsoft.com/office/powerpoint/2010/main" val="1754012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428828" y="552220"/>
            <a:ext cx="1595309" cy="646331"/>
          </a:xfrm>
          <a:prstGeom prst="rect">
            <a:avLst/>
          </a:prstGeom>
          <a:noFill/>
        </p:spPr>
        <p:txBody>
          <a:bodyPr wrap="none" rtlCol="0">
            <a:spAutoFit/>
          </a:bodyPr>
          <a:lstStyle/>
          <a:p>
            <a:r>
              <a:rPr lang="nl-NL" sz="3600" b="1" dirty="0">
                <a:solidFill>
                  <a:schemeClr val="accent1">
                    <a:lumMod val="75000"/>
                  </a:schemeClr>
                </a:solidFill>
                <a:latin typeface="Arial" panose="020B0604020202020204" pitchFamily="34" charset="0"/>
                <a:cs typeface="Arial" panose="020B0604020202020204" pitchFamily="34" charset="0"/>
              </a:rPr>
              <a:t>HOE ?</a:t>
            </a:r>
          </a:p>
        </p:txBody>
      </p:sp>
      <p:sp>
        <p:nvSpPr>
          <p:cNvPr id="2" name="Rechthoek 1"/>
          <p:cNvSpPr/>
          <p:nvPr/>
        </p:nvSpPr>
        <p:spPr>
          <a:xfrm>
            <a:off x="914400" y="1507663"/>
            <a:ext cx="4495800" cy="855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solidFill>
                  <a:schemeClr val="bg1"/>
                </a:solidFill>
                <a:latin typeface="Arial" panose="020B0604020202020204" pitchFamily="34" charset="0"/>
                <a:ea typeface="KYP" charset="0"/>
                <a:cs typeface="Arial" panose="020B0604020202020204" pitchFamily="34" charset="0"/>
              </a:rPr>
              <a:t>Eenduidige demarcatie</a:t>
            </a:r>
          </a:p>
        </p:txBody>
      </p:sp>
      <p:sp>
        <p:nvSpPr>
          <p:cNvPr id="24" name="Gelijkbenige driehoek 74">
            <a:extLst>
              <a:ext uri="{FF2B5EF4-FFF2-40B4-BE49-F238E27FC236}">
                <a16:creationId xmlns:a16="http://schemas.microsoft.com/office/drawing/2014/main" xmlns="" id="{9A04F4CF-BA9C-4776-B63D-727118424058}"/>
              </a:ext>
            </a:extLst>
          </p:cNvPr>
          <p:cNvSpPr/>
          <p:nvPr/>
        </p:nvSpPr>
        <p:spPr>
          <a:xfrm flipV="1">
            <a:off x="8460586" y="3969924"/>
            <a:ext cx="1841863" cy="1587813"/>
          </a:xfrm>
          <a:prstGeom prst="triangle">
            <a:avLst/>
          </a:prstGeom>
          <a:solidFill>
            <a:srgbClr val="FF0000">
              <a:alpha val="23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Gelijkbenige driehoek 33">
            <a:extLst>
              <a:ext uri="{FF2B5EF4-FFF2-40B4-BE49-F238E27FC236}">
                <a16:creationId xmlns:a16="http://schemas.microsoft.com/office/drawing/2014/main" xmlns="" id="{30DF9EFA-7D1B-445B-9DEA-C132A43B1C1E}"/>
              </a:ext>
            </a:extLst>
          </p:cNvPr>
          <p:cNvSpPr/>
          <p:nvPr/>
        </p:nvSpPr>
        <p:spPr>
          <a:xfrm>
            <a:off x="8451539" y="2379932"/>
            <a:ext cx="1841863" cy="1587813"/>
          </a:xfrm>
          <a:prstGeom prst="triangle">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Gelijkbenige driehoek 54">
            <a:extLst>
              <a:ext uri="{FF2B5EF4-FFF2-40B4-BE49-F238E27FC236}">
                <a16:creationId xmlns:a16="http://schemas.microsoft.com/office/drawing/2014/main" xmlns="" id="{88EBB70B-EC0A-4079-8BEB-9354506A5942}"/>
              </a:ext>
            </a:extLst>
          </p:cNvPr>
          <p:cNvSpPr/>
          <p:nvPr/>
        </p:nvSpPr>
        <p:spPr>
          <a:xfrm>
            <a:off x="7530608" y="3967745"/>
            <a:ext cx="1841863" cy="1587813"/>
          </a:xfrm>
          <a:prstGeom prst="triangle">
            <a:avLst/>
          </a:prstGeom>
          <a:solidFill>
            <a:srgbClr val="92D050">
              <a:alpha val="35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Gelijkbenige driehoek 64">
            <a:extLst>
              <a:ext uri="{FF2B5EF4-FFF2-40B4-BE49-F238E27FC236}">
                <a16:creationId xmlns:a16="http://schemas.microsoft.com/office/drawing/2014/main" xmlns="" id="{A48FFFEB-BB9A-4F06-84BB-7A48B2982147}"/>
              </a:ext>
            </a:extLst>
          </p:cNvPr>
          <p:cNvSpPr/>
          <p:nvPr/>
        </p:nvSpPr>
        <p:spPr>
          <a:xfrm>
            <a:off x="9374988" y="3967745"/>
            <a:ext cx="1841863" cy="1587813"/>
          </a:xfrm>
          <a:prstGeom prst="triangle">
            <a:avLst/>
          </a:prstGeom>
          <a:solidFill>
            <a:srgbClr val="92D050">
              <a:alpha val="35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Tekstvak 28">
            <a:extLst>
              <a:ext uri="{FF2B5EF4-FFF2-40B4-BE49-F238E27FC236}">
                <a16:creationId xmlns:a16="http://schemas.microsoft.com/office/drawing/2014/main" xmlns="" id="{2B24037F-6035-4BF8-8B50-EE782068BDB1}"/>
              </a:ext>
            </a:extLst>
          </p:cNvPr>
          <p:cNvSpPr txBox="1"/>
          <p:nvPr/>
        </p:nvSpPr>
        <p:spPr>
          <a:xfrm>
            <a:off x="8143530" y="5183820"/>
            <a:ext cx="538609" cy="276999"/>
          </a:xfrm>
          <a:prstGeom prst="rect">
            <a:avLst/>
          </a:prstGeom>
          <a:noFill/>
        </p:spPr>
        <p:txBody>
          <a:bodyPr wrap="none" lIns="0" tIns="0" rIns="0" bIns="0" rtlCol="0">
            <a:spAutoFit/>
          </a:bodyPr>
          <a:lstStyle>
            <a:defPPr>
              <a:defRPr lang="nl-NL"/>
            </a:defPPr>
            <a:lvl1pPr>
              <a:defRPr sz="1200" b="1"/>
            </a:lvl1pPr>
          </a:lstStyle>
          <a:p>
            <a:pPr algn="ctr"/>
            <a:r>
              <a:rPr lang="nl-NL" sz="1800" dirty="0">
                <a:solidFill>
                  <a:schemeClr val="accent6">
                    <a:lumMod val="75000"/>
                  </a:schemeClr>
                </a:solidFill>
                <a:latin typeface="Arial" panose="020B0604020202020204" pitchFamily="34" charset="0"/>
                <a:cs typeface="Arial" panose="020B0604020202020204" pitchFamily="34" charset="0"/>
              </a:rPr>
              <a:t>Lean</a:t>
            </a:r>
          </a:p>
        </p:txBody>
      </p:sp>
      <p:sp>
        <p:nvSpPr>
          <p:cNvPr id="30" name="Tekstvak 29">
            <a:extLst>
              <a:ext uri="{FF2B5EF4-FFF2-40B4-BE49-F238E27FC236}">
                <a16:creationId xmlns:a16="http://schemas.microsoft.com/office/drawing/2014/main" xmlns="" id="{13AF6BC2-56F4-4123-A14A-78234B604D42}"/>
              </a:ext>
            </a:extLst>
          </p:cNvPr>
          <p:cNvSpPr txBox="1"/>
          <p:nvPr/>
        </p:nvSpPr>
        <p:spPr>
          <a:xfrm>
            <a:off x="9613570" y="5197141"/>
            <a:ext cx="1410643" cy="276999"/>
          </a:xfrm>
          <a:prstGeom prst="rect">
            <a:avLst/>
          </a:prstGeom>
          <a:noFill/>
        </p:spPr>
        <p:txBody>
          <a:bodyPr wrap="none" lIns="0" tIns="0" rIns="0" bIns="0" rtlCol="0">
            <a:spAutoFit/>
          </a:bodyPr>
          <a:lstStyle>
            <a:defPPr>
              <a:defRPr lang="nl-NL"/>
            </a:defPPr>
            <a:lvl1pPr>
              <a:defRPr sz="1200" b="1"/>
            </a:lvl1pPr>
          </a:lstStyle>
          <a:p>
            <a:pPr algn="ctr"/>
            <a:r>
              <a:rPr lang="nl-NL" sz="1800" dirty="0">
                <a:solidFill>
                  <a:schemeClr val="accent6">
                    <a:lumMod val="75000"/>
                  </a:schemeClr>
                </a:solidFill>
                <a:latin typeface="Arial" panose="020B0604020202020204" pitchFamily="34" charset="0"/>
                <a:cs typeface="Arial" panose="020B0604020202020204" pitchFamily="34" charset="0"/>
              </a:rPr>
              <a:t>Commitment</a:t>
            </a:r>
          </a:p>
        </p:txBody>
      </p:sp>
      <p:sp>
        <p:nvSpPr>
          <p:cNvPr id="31" name="Tekstvak 30">
            <a:extLst>
              <a:ext uri="{FF2B5EF4-FFF2-40B4-BE49-F238E27FC236}">
                <a16:creationId xmlns:a16="http://schemas.microsoft.com/office/drawing/2014/main" xmlns="" id="{B33F57D2-F8D2-4650-BED5-744349AD4DB2}"/>
              </a:ext>
            </a:extLst>
          </p:cNvPr>
          <p:cNvSpPr txBox="1"/>
          <p:nvPr/>
        </p:nvSpPr>
        <p:spPr>
          <a:xfrm>
            <a:off x="8738581" y="4002577"/>
            <a:ext cx="1269578" cy="276999"/>
          </a:xfrm>
          <a:prstGeom prst="rect">
            <a:avLst/>
          </a:prstGeom>
          <a:noFill/>
        </p:spPr>
        <p:txBody>
          <a:bodyPr wrap="none" lIns="0" tIns="0" rIns="0" bIns="0" rtlCol="0">
            <a:spAutoFit/>
          </a:bodyPr>
          <a:lstStyle>
            <a:defPPr>
              <a:defRPr lang="nl-NL"/>
            </a:defPPr>
            <a:lvl1pPr>
              <a:defRPr sz="1200" b="1"/>
            </a:lvl1pPr>
          </a:lstStyle>
          <a:p>
            <a:pPr algn="ctr"/>
            <a:r>
              <a:rPr lang="nl-NL" sz="1800" dirty="0">
                <a:solidFill>
                  <a:srgbClr val="C00000"/>
                </a:solidFill>
                <a:latin typeface="Arial" panose="020B0604020202020204" pitchFamily="34" charset="0"/>
                <a:cs typeface="Arial" panose="020B0604020202020204" pitchFamily="34" charset="0"/>
              </a:rPr>
              <a:t>Organisatie</a:t>
            </a:r>
          </a:p>
        </p:txBody>
      </p:sp>
      <p:sp>
        <p:nvSpPr>
          <p:cNvPr id="28" name="Tekstvak 27">
            <a:extLst>
              <a:ext uri="{FF2B5EF4-FFF2-40B4-BE49-F238E27FC236}">
                <a16:creationId xmlns:a16="http://schemas.microsoft.com/office/drawing/2014/main" xmlns="" id="{3F1C960A-C749-4F2E-B06C-3F7C4204F43A}"/>
              </a:ext>
            </a:extLst>
          </p:cNvPr>
          <p:cNvSpPr txBox="1"/>
          <p:nvPr/>
        </p:nvSpPr>
        <p:spPr>
          <a:xfrm>
            <a:off x="9045896" y="3582081"/>
            <a:ext cx="712567" cy="276999"/>
          </a:xfrm>
          <a:prstGeom prst="rect">
            <a:avLst/>
          </a:prstGeom>
          <a:noFill/>
        </p:spPr>
        <p:txBody>
          <a:bodyPr wrap="square" lIns="0" tIns="0" rIns="0" bIns="0" rtlCol="0">
            <a:spAutoFit/>
          </a:bodyPr>
          <a:lstStyle>
            <a:defPPr>
              <a:defRPr lang="nl-NL"/>
            </a:defPPr>
            <a:lvl1pPr>
              <a:defRPr sz="1200" b="1"/>
            </a:lvl1pPr>
          </a:lstStyle>
          <a:p>
            <a:pPr algn="ctr"/>
            <a:r>
              <a:rPr lang="nl-NL" sz="1800" dirty="0">
                <a:latin typeface="Arial" panose="020B0604020202020204" pitchFamily="34" charset="0"/>
                <a:cs typeface="Arial" panose="020B0604020202020204" pitchFamily="34" charset="0"/>
              </a:rPr>
              <a:t>BIM</a:t>
            </a:r>
          </a:p>
        </p:txBody>
      </p:sp>
      <p:sp>
        <p:nvSpPr>
          <p:cNvPr id="3" name="Tekstvak 2"/>
          <p:cNvSpPr txBox="1"/>
          <p:nvPr/>
        </p:nvSpPr>
        <p:spPr>
          <a:xfrm>
            <a:off x="914400" y="2832100"/>
            <a:ext cx="6934840" cy="2677656"/>
          </a:xfrm>
          <a:prstGeom prst="rect">
            <a:avLst/>
          </a:prstGeom>
          <a:noFill/>
        </p:spPr>
        <p:txBody>
          <a:bodyPr wrap="square" rtlCol="0">
            <a:spAutoFit/>
          </a:bodyPr>
          <a:lstStyle/>
          <a:p>
            <a:pPr marL="285750" indent="-285750">
              <a:buFont typeface="Arial" charset="0"/>
              <a:buChar char="•"/>
            </a:pPr>
            <a:r>
              <a:rPr lang="nl-NL" sz="2400" dirty="0">
                <a:solidFill>
                  <a:srgbClr val="002060"/>
                </a:solidFill>
              </a:rPr>
              <a:t>BIM dagen</a:t>
            </a:r>
          </a:p>
          <a:p>
            <a:pPr marL="285750" indent="-285750">
              <a:buFont typeface="Arial" charset="0"/>
              <a:buChar char="•"/>
            </a:pPr>
            <a:r>
              <a:rPr lang="nl-NL" sz="2400" dirty="0">
                <a:solidFill>
                  <a:srgbClr val="002060"/>
                </a:solidFill>
              </a:rPr>
              <a:t>Werkvoorbereider is modelleur </a:t>
            </a:r>
          </a:p>
          <a:p>
            <a:pPr marL="285750" indent="-285750">
              <a:buFont typeface="Arial" charset="0"/>
              <a:buChar char="•"/>
            </a:pPr>
            <a:r>
              <a:rPr lang="nl-NL" sz="2400" dirty="0">
                <a:solidFill>
                  <a:srgbClr val="002060"/>
                </a:solidFill>
              </a:rPr>
              <a:t>Tekenen in lagen van bouwpartners</a:t>
            </a:r>
          </a:p>
          <a:p>
            <a:pPr marL="285750" indent="-285750">
              <a:buFont typeface="Arial" charset="0"/>
              <a:buChar char="•"/>
            </a:pPr>
            <a:r>
              <a:rPr lang="nl-NL" sz="2400" dirty="0">
                <a:solidFill>
                  <a:srgbClr val="002060"/>
                </a:solidFill>
              </a:rPr>
              <a:t>BIM model is contract (geen bestek of -tekeningen)</a:t>
            </a:r>
          </a:p>
          <a:p>
            <a:pPr marL="285750" indent="-285750">
              <a:buFont typeface="Arial" charset="0"/>
              <a:buChar char="•"/>
            </a:pPr>
            <a:r>
              <a:rPr lang="nl-NL" sz="2400" dirty="0">
                <a:solidFill>
                  <a:srgbClr val="002060"/>
                </a:solidFill>
              </a:rPr>
              <a:t>Bouw wat je </a:t>
            </a:r>
            <a:r>
              <a:rPr lang="nl-NL" sz="2400" dirty="0" err="1">
                <a:solidFill>
                  <a:srgbClr val="002060"/>
                </a:solidFill>
              </a:rPr>
              <a:t>BIMt</a:t>
            </a:r>
            <a:endParaRPr lang="nl-NL" sz="2400" dirty="0">
              <a:solidFill>
                <a:srgbClr val="002060"/>
              </a:solidFill>
            </a:endParaRPr>
          </a:p>
          <a:p>
            <a:pPr marL="285750" indent="-285750">
              <a:buFont typeface="Arial" charset="0"/>
              <a:buChar char="•"/>
            </a:pPr>
            <a:r>
              <a:rPr lang="nl-NL" sz="2400" dirty="0">
                <a:solidFill>
                  <a:srgbClr val="002060"/>
                </a:solidFill>
              </a:rPr>
              <a:t>Geen wijzigingen tijdens bouw</a:t>
            </a:r>
          </a:p>
          <a:p>
            <a:pPr marL="285750" indent="-285750">
              <a:buFont typeface="Arial" charset="0"/>
              <a:buChar char="•"/>
            </a:pPr>
            <a:endParaRPr lang="nl-NL" sz="2400" dirty="0">
              <a:solidFill>
                <a:srgbClr val="002060"/>
              </a:solidFill>
            </a:endParaRPr>
          </a:p>
        </p:txBody>
      </p:sp>
      <p:pic>
        <p:nvPicPr>
          <p:cNvPr id="16" name="Afbeelding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8076" y="239879"/>
            <a:ext cx="1451326" cy="481146"/>
          </a:xfrm>
          <a:prstGeom prst="rect">
            <a:avLst/>
          </a:prstGeom>
        </p:spPr>
      </p:pic>
      <p:pic>
        <p:nvPicPr>
          <p:cNvPr id="15" name="Afbeelding 14"/>
          <p:cNvPicPr>
            <a:picLocks noChangeAspect="1"/>
          </p:cNvPicPr>
          <p:nvPr/>
        </p:nvPicPr>
        <p:blipFill rotWithShape="1">
          <a:blip r:embed="rId3">
            <a:extLst>
              <a:ext uri="{28A0092B-C50C-407E-A947-70E740481C1C}">
                <a14:useLocalDpi xmlns:a14="http://schemas.microsoft.com/office/drawing/2010/main" val="0"/>
              </a:ext>
            </a:extLst>
          </a:blip>
          <a:srcRect l="62491"/>
          <a:stretch/>
        </p:blipFill>
        <p:spPr>
          <a:xfrm>
            <a:off x="239022" y="6035040"/>
            <a:ext cx="905077" cy="801371"/>
          </a:xfrm>
          <a:prstGeom prst="rect">
            <a:avLst/>
          </a:prstGeom>
        </p:spPr>
      </p:pic>
    </p:spTree>
    <p:extLst>
      <p:ext uri="{BB962C8B-B14F-4D97-AF65-F5344CB8AC3E}">
        <p14:creationId xmlns:p14="http://schemas.microsoft.com/office/powerpoint/2010/main" val="1711356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Gelijkbenige driehoek 74">
            <a:extLst>
              <a:ext uri="{FF2B5EF4-FFF2-40B4-BE49-F238E27FC236}">
                <a16:creationId xmlns:a16="http://schemas.microsoft.com/office/drawing/2014/main" xmlns="" id="{9A04F4CF-BA9C-4776-B63D-727118424058}"/>
              </a:ext>
            </a:extLst>
          </p:cNvPr>
          <p:cNvSpPr/>
          <p:nvPr/>
        </p:nvSpPr>
        <p:spPr>
          <a:xfrm flipV="1">
            <a:off x="8460586" y="3969924"/>
            <a:ext cx="1841863" cy="1587813"/>
          </a:xfrm>
          <a:prstGeom prst="triangle">
            <a:avLst/>
          </a:prstGeom>
          <a:solidFill>
            <a:srgbClr val="FF0000">
              <a:alpha val="24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p:cNvSpPr txBox="1"/>
          <p:nvPr/>
        </p:nvSpPr>
        <p:spPr>
          <a:xfrm>
            <a:off x="428828" y="552220"/>
            <a:ext cx="1595309" cy="646331"/>
          </a:xfrm>
          <a:prstGeom prst="rect">
            <a:avLst/>
          </a:prstGeom>
          <a:noFill/>
        </p:spPr>
        <p:txBody>
          <a:bodyPr wrap="none" rtlCol="0">
            <a:spAutoFit/>
          </a:bodyPr>
          <a:lstStyle/>
          <a:p>
            <a:r>
              <a:rPr lang="nl-NL" sz="3600" b="1" dirty="0">
                <a:solidFill>
                  <a:schemeClr val="accent1">
                    <a:lumMod val="75000"/>
                  </a:schemeClr>
                </a:solidFill>
                <a:latin typeface="Arial" panose="020B0604020202020204" pitchFamily="34" charset="0"/>
                <a:cs typeface="Arial" panose="020B0604020202020204" pitchFamily="34" charset="0"/>
              </a:rPr>
              <a:t>HOE ?</a:t>
            </a:r>
          </a:p>
        </p:txBody>
      </p:sp>
      <p:sp>
        <p:nvSpPr>
          <p:cNvPr id="34" name="Gelijkbenige driehoek 33">
            <a:extLst>
              <a:ext uri="{FF2B5EF4-FFF2-40B4-BE49-F238E27FC236}">
                <a16:creationId xmlns:a16="http://schemas.microsoft.com/office/drawing/2014/main" xmlns="" id="{30DF9EFA-7D1B-445B-9DEA-C132A43B1C1E}"/>
              </a:ext>
            </a:extLst>
          </p:cNvPr>
          <p:cNvSpPr/>
          <p:nvPr/>
        </p:nvSpPr>
        <p:spPr>
          <a:xfrm>
            <a:off x="8451539" y="2379932"/>
            <a:ext cx="1841863" cy="1587813"/>
          </a:xfrm>
          <a:prstGeom prst="triangle">
            <a:avLst/>
          </a:prstGeom>
          <a:solidFill>
            <a:srgbClr val="92D050">
              <a:alpha val="35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Gelijkbenige driehoek 54">
            <a:extLst>
              <a:ext uri="{FF2B5EF4-FFF2-40B4-BE49-F238E27FC236}">
                <a16:creationId xmlns:a16="http://schemas.microsoft.com/office/drawing/2014/main" xmlns="" id="{88EBB70B-EC0A-4079-8BEB-9354506A5942}"/>
              </a:ext>
            </a:extLst>
          </p:cNvPr>
          <p:cNvSpPr/>
          <p:nvPr/>
        </p:nvSpPr>
        <p:spPr>
          <a:xfrm>
            <a:off x="7530608" y="3967745"/>
            <a:ext cx="1841863" cy="1587813"/>
          </a:xfrm>
          <a:prstGeom prst="triangle">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5" name="Gelijkbenige driehoek 64">
            <a:extLst>
              <a:ext uri="{FF2B5EF4-FFF2-40B4-BE49-F238E27FC236}">
                <a16:creationId xmlns:a16="http://schemas.microsoft.com/office/drawing/2014/main" xmlns="" id="{A48FFFEB-BB9A-4F06-84BB-7A48B2982147}"/>
              </a:ext>
            </a:extLst>
          </p:cNvPr>
          <p:cNvSpPr/>
          <p:nvPr/>
        </p:nvSpPr>
        <p:spPr>
          <a:xfrm>
            <a:off x="9374988" y="3967745"/>
            <a:ext cx="1841863" cy="1587813"/>
          </a:xfrm>
          <a:prstGeom prst="triangle">
            <a:avLst/>
          </a:prstGeom>
          <a:solidFill>
            <a:srgbClr val="92D050">
              <a:alpha val="35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6" name="Tekstvak 75">
            <a:extLst>
              <a:ext uri="{FF2B5EF4-FFF2-40B4-BE49-F238E27FC236}">
                <a16:creationId xmlns:a16="http://schemas.microsoft.com/office/drawing/2014/main" xmlns="" id="{3F1C960A-C749-4F2E-B06C-3F7C4204F43A}"/>
              </a:ext>
            </a:extLst>
          </p:cNvPr>
          <p:cNvSpPr txBox="1"/>
          <p:nvPr/>
        </p:nvSpPr>
        <p:spPr>
          <a:xfrm>
            <a:off x="9045896" y="3582081"/>
            <a:ext cx="712567" cy="276999"/>
          </a:xfrm>
          <a:prstGeom prst="rect">
            <a:avLst/>
          </a:prstGeom>
          <a:noFill/>
        </p:spPr>
        <p:txBody>
          <a:bodyPr wrap="square" lIns="0" tIns="0" rIns="0" bIns="0" rtlCol="0">
            <a:spAutoFit/>
          </a:bodyPr>
          <a:lstStyle>
            <a:defPPr>
              <a:defRPr lang="nl-NL"/>
            </a:defPPr>
            <a:lvl1pPr>
              <a:defRPr sz="1200" b="1"/>
            </a:lvl1pPr>
          </a:lstStyle>
          <a:p>
            <a:pPr algn="ctr"/>
            <a:r>
              <a:rPr lang="nl-NL" sz="1800" dirty="0">
                <a:solidFill>
                  <a:schemeClr val="accent6">
                    <a:lumMod val="75000"/>
                  </a:schemeClr>
                </a:solidFill>
                <a:latin typeface="Arial" panose="020B0604020202020204" pitchFamily="34" charset="0"/>
                <a:cs typeface="Arial" panose="020B0604020202020204" pitchFamily="34" charset="0"/>
              </a:rPr>
              <a:t>BIM</a:t>
            </a:r>
          </a:p>
        </p:txBody>
      </p:sp>
      <p:sp>
        <p:nvSpPr>
          <p:cNvPr id="77" name="Tekstvak 76">
            <a:extLst>
              <a:ext uri="{FF2B5EF4-FFF2-40B4-BE49-F238E27FC236}">
                <a16:creationId xmlns:a16="http://schemas.microsoft.com/office/drawing/2014/main" xmlns="" id="{2B24037F-6035-4BF8-8B50-EE782068BDB1}"/>
              </a:ext>
            </a:extLst>
          </p:cNvPr>
          <p:cNvSpPr txBox="1"/>
          <p:nvPr/>
        </p:nvSpPr>
        <p:spPr>
          <a:xfrm>
            <a:off x="8098647" y="5183820"/>
            <a:ext cx="628377" cy="276999"/>
          </a:xfrm>
          <a:prstGeom prst="rect">
            <a:avLst/>
          </a:prstGeom>
          <a:noFill/>
        </p:spPr>
        <p:txBody>
          <a:bodyPr wrap="none" lIns="0" tIns="0" rIns="0" bIns="0" rtlCol="0">
            <a:spAutoFit/>
          </a:bodyPr>
          <a:lstStyle>
            <a:defPPr>
              <a:defRPr lang="nl-NL"/>
            </a:defPPr>
            <a:lvl1pPr>
              <a:defRPr sz="1200" b="1"/>
            </a:lvl1pPr>
          </a:lstStyle>
          <a:p>
            <a:pPr algn="ctr"/>
            <a:r>
              <a:rPr lang="nl-NL" sz="1800" dirty="0">
                <a:latin typeface="Arial" panose="020B0604020202020204" pitchFamily="34" charset="0"/>
                <a:cs typeface="Arial" panose="020B0604020202020204" pitchFamily="34" charset="0"/>
              </a:rPr>
              <a:t>LEAN</a:t>
            </a:r>
          </a:p>
        </p:txBody>
      </p:sp>
      <p:sp>
        <p:nvSpPr>
          <p:cNvPr id="44" name="Tekstvak 43">
            <a:extLst>
              <a:ext uri="{FF2B5EF4-FFF2-40B4-BE49-F238E27FC236}">
                <a16:creationId xmlns:a16="http://schemas.microsoft.com/office/drawing/2014/main" xmlns="" id="{13AF6BC2-56F4-4123-A14A-78234B604D42}"/>
              </a:ext>
            </a:extLst>
          </p:cNvPr>
          <p:cNvSpPr txBox="1"/>
          <p:nvPr/>
        </p:nvSpPr>
        <p:spPr>
          <a:xfrm>
            <a:off x="9613570" y="5197141"/>
            <a:ext cx="1410643" cy="276999"/>
          </a:xfrm>
          <a:prstGeom prst="rect">
            <a:avLst/>
          </a:prstGeom>
          <a:noFill/>
        </p:spPr>
        <p:txBody>
          <a:bodyPr wrap="none" lIns="0" tIns="0" rIns="0" bIns="0" rtlCol="0">
            <a:spAutoFit/>
          </a:bodyPr>
          <a:lstStyle>
            <a:defPPr>
              <a:defRPr lang="nl-NL"/>
            </a:defPPr>
            <a:lvl1pPr>
              <a:defRPr sz="1200" b="1"/>
            </a:lvl1pPr>
          </a:lstStyle>
          <a:p>
            <a:pPr algn="ctr"/>
            <a:r>
              <a:rPr lang="nl-NL" sz="1800" dirty="0">
                <a:solidFill>
                  <a:schemeClr val="accent6">
                    <a:lumMod val="75000"/>
                  </a:schemeClr>
                </a:solidFill>
                <a:latin typeface="Arial" panose="020B0604020202020204" pitchFamily="34" charset="0"/>
                <a:cs typeface="Arial" panose="020B0604020202020204" pitchFamily="34" charset="0"/>
              </a:rPr>
              <a:t>Commitment</a:t>
            </a:r>
          </a:p>
        </p:txBody>
      </p:sp>
      <p:sp>
        <p:nvSpPr>
          <p:cNvPr id="78" name="Tekstvak 77">
            <a:extLst>
              <a:ext uri="{FF2B5EF4-FFF2-40B4-BE49-F238E27FC236}">
                <a16:creationId xmlns:a16="http://schemas.microsoft.com/office/drawing/2014/main" xmlns="" id="{B33F57D2-F8D2-4650-BED5-744349AD4DB2}"/>
              </a:ext>
            </a:extLst>
          </p:cNvPr>
          <p:cNvSpPr txBox="1"/>
          <p:nvPr/>
        </p:nvSpPr>
        <p:spPr>
          <a:xfrm>
            <a:off x="8738581" y="4002577"/>
            <a:ext cx="1269578" cy="276999"/>
          </a:xfrm>
          <a:prstGeom prst="rect">
            <a:avLst/>
          </a:prstGeom>
          <a:noFill/>
        </p:spPr>
        <p:txBody>
          <a:bodyPr wrap="none" lIns="0" tIns="0" rIns="0" bIns="0" rtlCol="0">
            <a:spAutoFit/>
          </a:bodyPr>
          <a:lstStyle>
            <a:defPPr>
              <a:defRPr lang="nl-NL"/>
            </a:defPPr>
            <a:lvl1pPr>
              <a:defRPr sz="1200" b="1"/>
            </a:lvl1pPr>
          </a:lstStyle>
          <a:p>
            <a:pPr algn="ctr"/>
            <a:r>
              <a:rPr lang="nl-NL" sz="1800" dirty="0">
                <a:solidFill>
                  <a:srgbClr val="C00000"/>
                </a:solidFill>
                <a:latin typeface="Arial" panose="020B0604020202020204" pitchFamily="34" charset="0"/>
                <a:cs typeface="Arial" panose="020B0604020202020204" pitchFamily="34" charset="0"/>
              </a:rPr>
              <a:t>Organisatie</a:t>
            </a:r>
          </a:p>
        </p:txBody>
      </p:sp>
      <p:sp>
        <p:nvSpPr>
          <p:cNvPr id="21" name="Rechthoek 20"/>
          <p:cNvSpPr/>
          <p:nvPr/>
        </p:nvSpPr>
        <p:spPr>
          <a:xfrm>
            <a:off x="914400" y="2572582"/>
            <a:ext cx="4495800" cy="855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solidFill>
                  <a:schemeClr val="bg1"/>
                </a:solidFill>
                <a:latin typeface="Arial" panose="020B0604020202020204" pitchFamily="34" charset="0"/>
                <a:ea typeface="KYP" charset="0"/>
                <a:cs typeface="Arial" panose="020B0604020202020204" pitchFamily="34" charset="0"/>
              </a:rPr>
              <a:t>LEAN in alle processen</a:t>
            </a:r>
          </a:p>
        </p:txBody>
      </p:sp>
      <p:sp>
        <p:nvSpPr>
          <p:cNvPr id="24" name="Tekstvak 23"/>
          <p:cNvSpPr txBox="1"/>
          <p:nvPr/>
        </p:nvSpPr>
        <p:spPr>
          <a:xfrm>
            <a:off x="914400" y="3618980"/>
            <a:ext cx="6934840" cy="461665"/>
          </a:xfrm>
          <a:prstGeom prst="rect">
            <a:avLst/>
          </a:prstGeom>
          <a:noFill/>
        </p:spPr>
        <p:txBody>
          <a:bodyPr wrap="square" rtlCol="0">
            <a:spAutoFit/>
          </a:bodyPr>
          <a:lstStyle/>
          <a:p>
            <a:pPr marL="285750" indent="-285750">
              <a:buFont typeface="Arial" charset="0"/>
              <a:buChar char="•"/>
            </a:pPr>
            <a:r>
              <a:rPr lang="nl-NL" sz="2400" dirty="0">
                <a:solidFill>
                  <a:srgbClr val="002060"/>
                </a:solidFill>
              </a:rPr>
              <a:t>LEAN plannen (bij start project)</a:t>
            </a:r>
          </a:p>
        </p:txBody>
      </p:sp>
      <p:pic>
        <p:nvPicPr>
          <p:cNvPr id="13" name="Afbeelding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8076" y="239879"/>
            <a:ext cx="1451326" cy="481146"/>
          </a:xfrm>
          <a:prstGeom prst="rect">
            <a:avLst/>
          </a:prstGeom>
        </p:spPr>
      </p:pic>
      <p:pic>
        <p:nvPicPr>
          <p:cNvPr id="15" name="Afbeelding 14"/>
          <p:cNvPicPr>
            <a:picLocks noChangeAspect="1"/>
          </p:cNvPicPr>
          <p:nvPr/>
        </p:nvPicPr>
        <p:blipFill rotWithShape="1">
          <a:blip r:embed="rId3">
            <a:extLst>
              <a:ext uri="{28A0092B-C50C-407E-A947-70E740481C1C}">
                <a14:useLocalDpi xmlns:a14="http://schemas.microsoft.com/office/drawing/2010/main" val="0"/>
              </a:ext>
            </a:extLst>
          </a:blip>
          <a:srcRect l="62491"/>
          <a:stretch/>
        </p:blipFill>
        <p:spPr>
          <a:xfrm>
            <a:off x="239022" y="6035040"/>
            <a:ext cx="905077" cy="801371"/>
          </a:xfrm>
          <a:prstGeom prst="rect">
            <a:avLst/>
          </a:prstGeom>
        </p:spPr>
      </p:pic>
    </p:spTree>
    <p:extLst>
      <p:ext uri="{BB962C8B-B14F-4D97-AF65-F5344CB8AC3E}">
        <p14:creationId xmlns:p14="http://schemas.microsoft.com/office/powerpoint/2010/main" val="1650072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xmlns="" id="{4163C8FE-F41B-4070-965F-B18CDD6DF232}"/>
              </a:ext>
            </a:extLst>
          </p:cNvPr>
          <p:cNvPicPr>
            <a:picLocks noChangeAspect="1"/>
          </p:cNvPicPr>
          <p:nvPr/>
        </p:nvPicPr>
        <p:blipFill>
          <a:blip r:embed="rId2"/>
          <a:stretch>
            <a:fillRect/>
          </a:stretch>
        </p:blipFill>
        <p:spPr>
          <a:xfrm>
            <a:off x="1899139" y="486990"/>
            <a:ext cx="8154954" cy="2293323"/>
          </a:xfrm>
          <a:prstGeom prst="rect">
            <a:avLst/>
          </a:prstGeom>
        </p:spPr>
      </p:pic>
      <p:pic>
        <p:nvPicPr>
          <p:cNvPr id="5" name="Afbeelding 4">
            <a:extLst/>
          </p:cNvPr>
          <p:cNvPicPr>
            <a:picLocks noChangeAspect="1"/>
          </p:cNvPicPr>
          <p:nvPr/>
        </p:nvPicPr>
        <p:blipFill>
          <a:blip r:embed="rId3"/>
          <a:stretch>
            <a:fillRect/>
          </a:stretch>
        </p:blipFill>
        <p:spPr>
          <a:xfrm>
            <a:off x="4800600" y="3005796"/>
            <a:ext cx="7098368" cy="2558134"/>
          </a:xfrm>
          <a:prstGeom prst="rect">
            <a:avLst/>
          </a:prstGeom>
        </p:spPr>
      </p:pic>
      <p:pic>
        <p:nvPicPr>
          <p:cNvPr id="6" name="Afbeelding 5">
            <a:extLst/>
          </p:cNvPr>
          <p:cNvPicPr>
            <a:picLocks noChangeAspect="1"/>
          </p:cNvPicPr>
          <p:nvPr/>
        </p:nvPicPr>
        <p:blipFill>
          <a:blip r:embed="rId4"/>
          <a:stretch>
            <a:fillRect/>
          </a:stretch>
        </p:blipFill>
        <p:spPr>
          <a:xfrm>
            <a:off x="467604" y="3005796"/>
            <a:ext cx="4227789" cy="2558134"/>
          </a:xfrm>
          <a:prstGeom prst="rect">
            <a:avLst/>
          </a:prstGeom>
        </p:spPr>
      </p:pic>
      <p:pic>
        <p:nvPicPr>
          <p:cNvPr id="7" name="Afbeelding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8076" y="239879"/>
            <a:ext cx="1451326" cy="481146"/>
          </a:xfrm>
          <a:prstGeom prst="rect">
            <a:avLst/>
          </a:prstGeom>
        </p:spPr>
      </p:pic>
      <p:pic>
        <p:nvPicPr>
          <p:cNvPr id="9" name="Afbeelding 8"/>
          <p:cNvPicPr>
            <a:picLocks noChangeAspect="1"/>
          </p:cNvPicPr>
          <p:nvPr/>
        </p:nvPicPr>
        <p:blipFill rotWithShape="1">
          <a:blip r:embed="rId6">
            <a:extLst>
              <a:ext uri="{28A0092B-C50C-407E-A947-70E740481C1C}">
                <a14:useLocalDpi xmlns:a14="http://schemas.microsoft.com/office/drawing/2010/main" val="0"/>
              </a:ext>
            </a:extLst>
          </a:blip>
          <a:srcRect l="62491"/>
          <a:stretch/>
        </p:blipFill>
        <p:spPr>
          <a:xfrm>
            <a:off x="239022" y="6035040"/>
            <a:ext cx="905077" cy="801371"/>
          </a:xfrm>
          <a:prstGeom prst="rect">
            <a:avLst/>
          </a:prstGeom>
        </p:spPr>
      </p:pic>
    </p:spTree>
    <p:extLst>
      <p:ext uri="{BB962C8B-B14F-4D97-AF65-F5344CB8AC3E}">
        <p14:creationId xmlns:p14="http://schemas.microsoft.com/office/powerpoint/2010/main" val="169009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Gelijkbenige driehoek 74">
            <a:extLst>
              <a:ext uri="{FF2B5EF4-FFF2-40B4-BE49-F238E27FC236}">
                <a16:creationId xmlns:a16="http://schemas.microsoft.com/office/drawing/2014/main" xmlns="" id="{9A04F4CF-BA9C-4776-B63D-727118424058}"/>
              </a:ext>
            </a:extLst>
          </p:cNvPr>
          <p:cNvSpPr/>
          <p:nvPr/>
        </p:nvSpPr>
        <p:spPr>
          <a:xfrm flipV="1">
            <a:off x="8460586" y="3969924"/>
            <a:ext cx="1841863" cy="1587813"/>
          </a:xfrm>
          <a:prstGeom prst="triangle">
            <a:avLst/>
          </a:prstGeom>
          <a:solidFill>
            <a:srgbClr val="FF0000">
              <a:alpha val="24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p:cNvSpPr txBox="1"/>
          <p:nvPr/>
        </p:nvSpPr>
        <p:spPr>
          <a:xfrm>
            <a:off x="428828" y="552220"/>
            <a:ext cx="1595309" cy="646331"/>
          </a:xfrm>
          <a:prstGeom prst="rect">
            <a:avLst/>
          </a:prstGeom>
          <a:noFill/>
        </p:spPr>
        <p:txBody>
          <a:bodyPr wrap="none" rtlCol="0">
            <a:spAutoFit/>
          </a:bodyPr>
          <a:lstStyle/>
          <a:p>
            <a:r>
              <a:rPr lang="nl-NL" sz="3600" b="1" dirty="0">
                <a:solidFill>
                  <a:schemeClr val="accent1">
                    <a:lumMod val="75000"/>
                  </a:schemeClr>
                </a:solidFill>
                <a:latin typeface="Arial" panose="020B0604020202020204" pitchFamily="34" charset="0"/>
                <a:cs typeface="Arial" panose="020B0604020202020204" pitchFamily="34" charset="0"/>
              </a:rPr>
              <a:t>HOE ?</a:t>
            </a:r>
          </a:p>
        </p:txBody>
      </p:sp>
      <p:sp>
        <p:nvSpPr>
          <p:cNvPr id="34" name="Gelijkbenige driehoek 33">
            <a:extLst>
              <a:ext uri="{FF2B5EF4-FFF2-40B4-BE49-F238E27FC236}">
                <a16:creationId xmlns:a16="http://schemas.microsoft.com/office/drawing/2014/main" xmlns="" id="{30DF9EFA-7D1B-445B-9DEA-C132A43B1C1E}"/>
              </a:ext>
            </a:extLst>
          </p:cNvPr>
          <p:cNvSpPr/>
          <p:nvPr/>
        </p:nvSpPr>
        <p:spPr>
          <a:xfrm>
            <a:off x="8451539" y="2379933"/>
            <a:ext cx="1841863" cy="1585634"/>
          </a:xfrm>
          <a:prstGeom prst="triangle">
            <a:avLst/>
          </a:prstGeom>
          <a:solidFill>
            <a:srgbClr val="92D050">
              <a:alpha val="35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Gelijkbenige driehoek 54">
            <a:extLst>
              <a:ext uri="{FF2B5EF4-FFF2-40B4-BE49-F238E27FC236}">
                <a16:creationId xmlns:a16="http://schemas.microsoft.com/office/drawing/2014/main" xmlns="" id="{88EBB70B-EC0A-4079-8BEB-9354506A5942}"/>
              </a:ext>
            </a:extLst>
          </p:cNvPr>
          <p:cNvSpPr/>
          <p:nvPr/>
        </p:nvSpPr>
        <p:spPr>
          <a:xfrm>
            <a:off x="7530608" y="3967745"/>
            <a:ext cx="1841863" cy="1587813"/>
          </a:xfrm>
          <a:prstGeom prst="triangle">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5" name="Gelijkbenige driehoek 64">
            <a:extLst>
              <a:ext uri="{FF2B5EF4-FFF2-40B4-BE49-F238E27FC236}">
                <a16:creationId xmlns:a16="http://schemas.microsoft.com/office/drawing/2014/main" xmlns="" id="{A48FFFEB-BB9A-4F06-84BB-7A48B2982147}"/>
              </a:ext>
            </a:extLst>
          </p:cNvPr>
          <p:cNvSpPr/>
          <p:nvPr/>
        </p:nvSpPr>
        <p:spPr>
          <a:xfrm>
            <a:off x="9374988" y="3967745"/>
            <a:ext cx="1841863" cy="1587813"/>
          </a:xfrm>
          <a:prstGeom prst="triangle">
            <a:avLst/>
          </a:prstGeom>
          <a:solidFill>
            <a:srgbClr val="92D050">
              <a:alpha val="35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6" name="Tekstvak 75">
            <a:extLst>
              <a:ext uri="{FF2B5EF4-FFF2-40B4-BE49-F238E27FC236}">
                <a16:creationId xmlns:a16="http://schemas.microsoft.com/office/drawing/2014/main" xmlns="" id="{3F1C960A-C749-4F2E-B06C-3F7C4204F43A}"/>
              </a:ext>
            </a:extLst>
          </p:cNvPr>
          <p:cNvSpPr txBox="1"/>
          <p:nvPr/>
        </p:nvSpPr>
        <p:spPr>
          <a:xfrm>
            <a:off x="9045896" y="3582081"/>
            <a:ext cx="712567" cy="276999"/>
          </a:xfrm>
          <a:prstGeom prst="rect">
            <a:avLst/>
          </a:prstGeom>
          <a:noFill/>
        </p:spPr>
        <p:txBody>
          <a:bodyPr wrap="square" lIns="0" tIns="0" rIns="0" bIns="0" rtlCol="0">
            <a:spAutoFit/>
          </a:bodyPr>
          <a:lstStyle>
            <a:defPPr>
              <a:defRPr lang="nl-NL"/>
            </a:defPPr>
            <a:lvl1pPr>
              <a:defRPr sz="1200" b="1"/>
            </a:lvl1pPr>
          </a:lstStyle>
          <a:p>
            <a:pPr algn="ctr"/>
            <a:r>
              <a:rPr lang="nl-NL" sz="1800" dirty="0">
                <a:solidFill>
                  <a:schemeClr val="accent6">
                    <a:lumMod val="75000"/>
                  </a:schemeClr>
                </a:solidFill>
                <a:latin typeface="Arial" panose="020B0604020202020204" pitchFamily="34" charset="0"/>
                <a:cs typeface="Arial" panose="020B0604020202020204" pitchFamily="34" charset="0"/>
              </a:rPr>
              <a:t>BIM</a:t>
            </a:r>
          </a:p>
        </p:txBody>
      </p:sp>
      <p:sp>
        <p:nvSpPr>
          <p:cNvPr id="77" name="Tekstvak 76">
            <a:extLst>
              <a:ext uri="{FF2B5EF4-FFF2-40B4-BE49-F238E27FC236}">
                <a16:creationId xmlns:a16="http://schemas.microsoft.com/office/drawing/2014/main" xmlns="" id="{2B24037F-6035-4BF8-8B50-EE782068BDB1}"/>
              </a:ext>
            </a:extLst>
          </p:cNvPr>
          <p:cNvSpPr txBox="1"/>
          <p:nvPr/>
        </p:nvSpPr>
        <p:spPr>
          <a:xfrm>
            <a:off x="8098647" y="5183820"/>
            <a:ext cx="628377" cy="276999"/>
          </a:xfrm>
          <a:prstGeom prst="rect">
            <a:avLst/>
          </a:prstGeom>
          <a:noFill/>
        </p:spPr>
        <p:txBody>
          <a:bodyPr wrap="none" lIns="0" tIns="0" rIns="0" bIns="0" rtlCol="0">
            <a:spAutoFit/>
          </a:bodyPr>
          <a:lstStyle>
            <a:defPPr>
              <a:defRPr lang="nl-NL"/>
            </a:defPPr>
            <a:lvl1pPr>
              <a:defRPr sz="1200" b="1"/>
            </a:lvl1pPr>
          </a:lstStyle>
          <a:p>
            <a:pPr algn="ctr"/>
            <a:r>
              <a:rPr lang="nl-NL" sz="1800" dirty="0">
                <a:latin typeface="Arial" panose="020B0604020202020204" pitchFamily="34" charset="0"/>
                <a:cs typeface="Arial" panose="020B0604020202020204" pitchFamily="34" charset="0"/>
              </a:rPr>
              <a:t>LEAN</a:t>
            </a:r>
          </a:p>
        </p:txBody>
      </p:sp>
      <p:sp>
        <p:nvSpPr>
          <p:cNvPr id="44" name="Tekstvak 43">
            <a:extLst>
              <a:ext uri="{FF2B5EF4-FFF2-40B4-BE49-F238E27FC236}">
                <a16:creationId xmlns:a16="http://schemas.microsoft.com/office/drawing/2014/main" xmlns="" id="{13AF6BC2-56F4-4123-A14A-78234B604D42}"/>
              </a:ext>
            </a:extLst>
          </p:cNvPr>
          <p:cNvSpPr txBox="1"/>
          <p:nvPr/>
        </p:nvSpPr>
        <p:spPr>
          <a:xfrm>
            <a:off x="9613570" y="5197141"/>
            <a:ext cx="1410643" cy="276999"/>
          </a:xfrm>
          <a:prstGeom prst="rect">
            <a:avLst/>
          </a:prstGeom>
          <a:noFill/>
        </p:spPr>
        <p:txBody>
          <a:bodyPr wrap="none" lIns="0" tIns="0" rIns="0" bIns="0" rtlCol="0">
            <a:spAutoFit/>
          </a:bodyPr>
          <a:lstStyle>
            <a:defPPr>
              <a:defRPr lang="nl-NL"/>
            </a:defPPr>
            <a:lvl1pPr>
              <a:defRPr sz="1200" b="1"/>
            </a:lvl1pPr>
          </a:lstStyle>
          <a:p>
            <a:pPr algn="ctr"/>
            <a:r>
              <a:rPr lang="nl-NL" sz="1800" dirty="0">
                <a:solidFill>
                  <a:schemeClr val="accent6">
                    <a:lumMod val="75000"/>
                  </a:schemeClr>
                </a:solidFill>
                <a:latin typeface="Arial" panose="020B0604020202020204" pitchFamily="34" charset="0"/>
                <a:cs typeface="Arial" panose="020B0604020202020204" pitchFamily="34" charset="0"/>
              </a:rPr>
              <a:t>Commitment</a:t>
            </a:r>
          </a:p>
        </p:txBody>
      </p:sp>
      <p:sp>
        <p:nvSpPr>
          <p:cNvPr id="78" name="Tekstvak 77">
            <a:extLst>
              <a:ext uri="{FF2B5EF4-FFF2-40B4-BE49-F238E27FC236}">
                <a16:creationId xmlns:a16="http://schemas.microsoft.com/office/drawing/2014/main" xmlns="" id="{B33F57D2-F8D2-4650-BED5-744349AD4DB2}"/>
              </a:ext>
            </a:extLst>
          </p:cNvPr>
          <p:cNvSpPr txBox="1"/>
          <p:nvPr/>
        </p:nvSpPr>
        <p:spPr>
          <a:xfrm>
            <a:off x="8738581" y="4002577"/>
            <a:ext cx="1269578" cy="276999"/>
          </a:xfrm>
          <a:prstGeom prst="rect">
            <a:avLst/>
          </a:prstGeom>
          <a:noFill/>
        </p:spPr>
        <p:txBody>
          <a:bodyPr wrap="none" lIns="0" tIns="0" rIns="0" bIns="0" rtlCol="0">
            <a:spAutoFit/>
          </a:bodyPr>
          <a:lstStyle>
            <a:defPPr>
              <a:defRPr lang="nl-NL"/>
            </a:defPPr>
            <a:lvl1pPr>
              <a:defRPr sz="1200" b="1"/>
            </a:lvl1pPr>
          </a:lstStyle>
          <a:p>
            <a:pPr algn="ctr"/>
            <a:r>
              <a:rPr lang="nl-NL" sz="1800" dirty="0">
                <a:solidFill>
                  <a:srgbClr val="C00000"/>
                </a:solidFill>
                <a:latin typeface="Arial" panose="020B0604020202020204" pitchFamily="34" charset="0"/>
                <a:cs typeface="Arial" panose="020B0604020202020204" pitchFamily="34" charset="0"/>
              </a:rPr>
              <a:t>Organisatie</a:t>
            </a:r>
          </a:p>
        </p:txBody>
      </p:sp>
      <p:sp>
        <p:nvSpPr>
          <p:cNvPr id="21" name="Rechthoek 20"/>
          <p:cNvSpPr/>
          <p:nvPr/>
        </p:nvSpPr>
        <p:spPr>
          <a:xfrm>
            <a:off x="914400" y="2572582"/>
            <a:ext cx="4495800" cy="855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solidFill>
                  <a:schemeClr val="bg1"/>
                </a:solidFill>
                <a:latin typeface="Arial" panose="020B0604020202020204" pitchFamily="34" charset="0"/>
                <a:ea typeface="KYP" charset="0"/>
                <a:cs typeface="Arial" panose="020B0604020202020204" pitchFamily="34" charset="0"/>
              </a:rPr>
              <a:t>LEAN in alle processen</a:t>
            </a:r>
          </a:p>
        </p:txBody>
      </p:sp>
      <p:sp>
        <p:nvSpPr>
          <p:cNvPr id="24" name="Tekstvak 23"/>
          <p:cNvSpPr txBox="1"/>
          <p:nvPr/>
        </p:nvSpPr>
        <p:spPr>
          <a:xfrm>
            <a:off x="914400" y="3618980"/>
            <a:ext cx="6934840" cy="3046988"/>
          </a:xfrm>
          <a:prstGeom prst="rect">
            <a:avLst/>
          </a:prstGeom>
          <a:noFill/>
        </p:spPr>
        <p:txBody>
          <a:bodyPr wrap="square" rtlCol="0">
            <a:spAutoFit/>
          </a:bodyPr>
          <a:lstStyle/>
          <a:p>
            <a:pPr marL="285750" indent="-285750">
              <a:buFont typeface="Arial" charset="0"/>
              <a:buChar char="•"/>
            </a:pPr>
            <a:r>
              <a:rPr lang="nl-NL" sz="2400" dirty="0">
                <a:solidFill>
                  <a:srgbClr val="002060"/>
                </a:solidFill>
              </a:rPr>
              <a:t>LEAN plannen (bij start project)</a:t>
            </a:r>
          </a:p>
          <a:p>
            <a:pPr marL="285750" indent="-285750">
              <a:buFont typeface="Arial" charset="0"/>
              <a:buChar char="•"/>
            </a:pPr>
            <a:r>
              <a:rPr lang="nl-NL" sz="2400" dirty="0">
                <a:solidFill>
                  <a:srgbClr val="002060"/>
                </a:solidFill>
              </a:rPr>
              <a:t>LEAN communiceren (KYP)</a:t>
            </a:r>
          </a:p>
          <a:p>
            <a:pPr marL="285750" indent="-285750">
              <a:buFont typeface="Arial" charset="0"/>
              <a:buChar char="•"/>
            </a:pPr>
            <a:r>
              <a:rPr lang="nl-NL" sz="2400" dirty="0">
                <a:solidFill>
                  <a:srgbClr val="002060"/>
                </a:solidFill>
              </a:rPr>
              <a:t>LEAN engineering (BIM dagen)</a:t>
            </a:r>
          </a:p>
          <a:p>
            <a:pPr marL="285750" indent="-285750">
              <a:buFont typeface="Arial" charset="0"/>
              <a:buChar char="•"/>
            </a:pPr>
            <a:r>
              <a:rPr lang="nl-NL" sz="2400" dirty="0">
                <a:solidFill>
                  <a:srgbClr val="002060"/>
                </a:solidFill>
              </a:rPr>
              <a:t>LEAN bouwen</a:t>
            </a:r>
          </a:p>
          <a:p>
            <a:pPr marL="742950" lvl="1" indent="-285750">
              <a:buFont typeface="Arial" charset="0"/>
              <a:buChar char="•"/>
            </a:pPr>
            <a:r>
              <a:rPr lang="nl-NL" sz="2400" dirty="0">
                <a:solidFill>
                  <a:srgbClr val="002060"/>
                </a:solidFill>
              </a:rPr>
              <a:t>Vroege betrokkenheid bouwpartners</a:t>
            </a:r>
          </a:p>
          <a:p>
            <a:pPr marL="742950" lvl="1" indent="-285750">
              <a:buFont typeface="Arial" charset="0"/>
              <a:buChar char="•"/>
            </a:pPr>
            <a:r>
              <a:rPr lang="nl-NL" sz="2400" dirty="0">
                <a:solidFill>
                  <a:srgbClr val="002060"/>
                </a:solidFill>
              </a:rPr>
              <a:t>Iedereen na elkaar</a:t>
            </a:r>
          </a:p>
          <a:p>
            <a:pPr marL="742950" lvl="1" indent="-285750">
              <a:buFont typeface="Arial" charset="0"/>
              <a:buChar char="•"/>
            </a:pPr>
            <a:r>
              <a:rPr lang="nl-NL" sz="2400" dirty="0">
                <a:solidFill>
                  <a:srgbClr val="002060"/>
                </a:solidFill>
              </a:rPr>
              <a:t>Bouwplaats vrij beschikbaar per partij</a:t>
            </a:r>
          </a:p>
          <a:p>
            <a:pPr marL="742950" lvl="1" indent="-285750">
              <a:buFont typeface="Arial" charset="0"/>
              <a:buChar char="•"/>
            </a:pPr>
            <a:r>
              <a:rPr lang="nl-NL" sz="2400" dirty="0">
                <a:solidFill>
                  <a:srgbClr val="002060"/>
                </a:solidFill>
              </a:rPr>
              <a:t>Meten is weten</a:t>
            </a:r>
          </a:p>
        </p:txBody>
      </p:sp>
      <p:pic>
        <p:nvPicPr>
          <p:cNvPr id="13" name="Afbeelding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8076" y="239879"/>
            <a:ext cx="1451326" cy="481146"/>
          </a:xfrm>
          <a:prstGeom prst="rect">
            <a:avLst/>
          </a:prstGeom>
        </p:spPr>
      </p:pic>
      <p:pic>
        <p:nvPicPr>
          <p:cNvPr id="15" name="Afbeelding 14"/>
          <p:cNvPicPr>
            <a:picLocks noChangeAspect="1"/>
          </p:cNvPicPr>
          <p:nvPr/>
        </p:nvPicPr>
        <p:blipFill rotWithShape="1">
          <a:blip r:embed="rId3">
            <a:extLst>
              <a:ext uri="{28A0092B-C50C-407E-A947-70E740481C1C}">
                <a14:useLocalDpi xmlns:a14="http://schemas.microsoft.com/office/drawing/2010/main" val="0"/>
              </a:ext>
            </a:extLst>
          </a:blip>
          <a:srcRect l="62491"/>
          <a:stretch/>
        </p:blipFill>
        <p:spPr>
          <a:xfrm>
            <a:off x="239022" y="6035040"/>
            <a:ext cx="905077" cy="801371"/>
          </a:xfrm>
          <a:prstGeom prst="rect">
            <a:avLst/>
          </a:prstGeom>
        </p:spPr>
      </p:pic>
    </p:spTree>
    <p:extLst>
      <p:ext uri="{BB962C8B-B14F-4D97-AF65-F5344CB8AC3E}">
        <p14:creationId xmlns:p14="http://schemas.microsoft.com/office/powerpoint/2010/main" val="1525051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kstvak 28">
            <a:extLst>
              <a:ext uri="{FF2B5EF4-FFF2-40B4-BE49-F238E27FC236}">
                <a16:creationId xmlns:a16="http://schemas.microsoft.com/office/drawing/2014/main" xmlns="" id="{73346490-4A21-45C3-A18A-32AA4402A940}"/>
              </a:ext>
            </a:extLst>
          </p:cNvPr>
          <p:cNvSpPr txBox="1"/>
          <p:nvPr/>
        </p:nvSpPr>
        <p:spPr>
          <a:xfrm>
            <a:off x="428828" y="552220"/>
            <a:ext cx="4984057" cy="461665"/>
          </a:xfrm>
          <a:prstGeom prst="rect">
            <a:avLst/>
          </a:prstGeom>
          <a:noFill/>
        </p:spPr>
        <p:txBody>
          <a:bodyPr wrap="none" rtlCol="0">
            <a:spAutoFit/>
          </a:bodyPr>
          <a:lstStyle/>
          <a:p>
            <a:r>
              <a:rPr lang="nl-NL" sz="2400" b="1" dirty="0">
                <a:latin typeface="Arial" panose="020B0604020202020204" pitchFamily="34" charset="0"/>
                <a:cs typeface="Arial" panose="020B0604020202020204" pitchFamily="34" charset="0"/>
              </a:rPr>
              <a:t>Meten is weten bij LEAN bouwen</a:t>
            </a:r>
            <a:endParaRPr lang="nl-NL" sz="2400" b="1" i="1" dirty="0">
              <a:latin typeface="Arial" panose="020B0604020202020204" pitchFamily="34" charset="0"/>
              <a:cs typeface="Arial" panose="020B0604020202020204" pitchFamily="34" charset="0"/>
            </a:endParaRPr>
          </a:p>
        </p:txBody>
      </p:sp>
      <p:sp>
        <p:nvSpPr>
          <p:cNvPr id="17" name="Tekstvak 16">
            <a:extLst>
              <a:ext uri="{FF2B5EF4-FFF2-40B4-BE49-F238E27FC236}">
                <a16:creationId xmlns:a16="http://schemas.microsoft.com/office/drawing/2014/main" xmlns="" id="{6904EAB9-4080-4A81-9A38-3F13917678E6}"/>
              </a:ext>
            </a:extLst>
          </p:cNvPr>
          <p:cNvSpPr txBox="1"/>
          <p:nvPr/>
        </p:nvSpPr>
        <p:spPr>
          <a:xfrm>
            <a:off x="428828" y="1035488"/>
            <a:ext cx="9646670" cy="523220"/>
          </a:xfrm>
          <a:prstGeom prst="rect">
            <a:avLst/>
          </a:prstGeom>
          <a:noFill/>
        </p:spPr>
        <p:txBody>
          <a:bodyPr wrap="square" rtlCol="0">
            <a:spAutoFit/>
          </a:bodyPr>
          <a:lstStyle/>
          <a:p>
            <a:pPr algn="just"/>
            <a:endParaRPr lang="nl-NL" sz="1400">
              <a:latin typeface="Arial" panose="020B0604020202020204" pitchFamily="34" charset="0"/>
              <a:cs typeface="Arial" panose="020B0604020202020204" pitchFamily="34" charset="0"/>
            </a:endParaRPr>
          </a:p>
          <a:p>
            <a:pPr algn="just"/>
            <a:endParaRPr lang="nl-NL" sz="1400"/>
          </a:p>
        </p:txBody>
      </p:sp>
      <p:pic>
        <p:nvPicPr>
          <p:cNvPr id="7" name="Afbeelding 6">
            <a:extLst>
              <a:ext uri="{FF2B5EF4-FFF2-40B4-BE49-F238E27FC236}">
                <a16:creationId xmlns:a16="http://schemas.microsoft.com/office/drawing/2014/main" xmlns="" id="{DE141DF4-42AB-43B7-9526-85C04DD83BF3}"/>
              </a:ext>
            </a:extLst>
          </p:cNvPr>
          <p:cNvPicPr>
            <a:picLocks noChangeAspect="1"/>
          </p:cNvPicPr>
          <p:nvPr/>
        </p:nvPicPr>
        <p:blipFill rotWithShape="1">
          <a:blip r:embed="rId2"/>
          <a:srcRect r="52815"/>
          <a:stretch/>
        </p:blipFill>
        <p:spPr>
          <a:xfrm>
            <a:off x="7816261" y="3117761"/>
            <a:ext cx="4153760" cy="2947488"/>
          </a:xfrm>
          <a:prstGeom prst="rect">
            <a:avLst/>
          </a:prstGeom>
          <a:ln w="19050">
            <a:solidFill>
              <a:srgbClr val="FF0000"/>
            </a:solidFill>
          </a:ln>
        </p:spPr>
      </p:pic>
      <p:pic>
        <p:nvPicPr>
          <p:cNvPr id="9" name="Afbeelding 8">
            <a:extLst>
              <a:ext uri="{FF2B5EF4-FFF2-40B4-BE49-F238E27FC236}">
                <a16:creationId xmlns:a16="http://schemas.microsoft.com/office/drawing/2014/main" xmlns="" id="{7BF133F1-C46E-40B0-97C4-6DFF902E821D}"/>
              </a:ext>
            </a:extLst>
          </p:cNvPr>
          <p:cNvPicPr>
            <a:picLocks noChangeAspect="1"/>
          </p:cNvPicPr>
          <p:nvPr/>
        </p:nvPicPr>
        <p:blipFill>
          <a:blip r:embed="rId3"/>
          <a:stretch>
            <a:fillRect/>
          </a:stretch>
        </p:blipFill>
        <p:spPr>
          <a:xfrm>
            <a:off x="7823022" y="1268890"/>
            <a:ext cx="4146998" cy="1717949"/>
          </a:xfrm>
          <a:prstGeom prst="rect">
            <a:avLst/>
          </a:prstGeom>
          <a:ln w="19050">
            <a:solidFill>
              <a:schemeClr val="accent6">
                <a:lumMod val="75000"/>
              </a:schemeClr>
            </a:solidFill>
          </a:ln>
        </p:spPr>
      </p:pic>
      <p:sp>
        <p:nvSpPr>
          <p:cNvPr id="12" name="Tekstvak 11">
            <a:extLst>
              <a:ext uri="{FF2B5EF4-FFF2-40B4-BE49-F238E27FC236}">
                <a16:creationId xmlns:a16="http://schemas.microsoft.com/office/drawing/2014/main" xmlns="" id="{A0765C7C-853D-43AE-ADAD-459B3400CC04}"/>
              </a:ext>
            </a:extLst>
          </p:cNvPr>
          <p:cNvSpPr txBox="1"/>
          <p:nvPr/>
        </p:nvSpPr>
        <p:spPr>
          <a:xfrm>
            <a:off x="8218443" y="4041764"/>
            <a:ext cx="2540962" cy="430887"/>
          </a:xfrm>
          <a:prstGeom prst="rect">
            <a:avLst/>
          </a:prstGeom>
          <a:noFill/>
        </p:spPr>
        <p:txBody>
          <a:bodyPr wrap="square" rtlCol="0">
            <a:spAutoFit/>
          </a:bodyPr>
          <a:lstStyle/>
          <a:p>
            <a:pPr algn="just"/>
            <a:r>
              <a:rPr lang="nl-NL" sz="1100" i="1">
                <a:latin typeface="Arial" panose="020B0604020202020204" pitchFamily="34" charset="0"/>
                <a:cs typeface="Arial" panose="020B0604020202020204" pitchFamily="34" charset="0"/>
              </a:rPr>
              <a:t>Gewerkte uren overschrijden planning al bij geplande oplevering met 60%.</a:t>
            </a:r>
            <a:endParaRPr lang="nl-NL" sz="1100" i="1"/>
          </a:p>
        </p:txBody>
      </p:sp>
      <p:cxnSp>
        <p:nvCxnSpPr>
          <p:cNvPr id="13" name="Verbindingslijn: gekromd 27">
            <a:extLst>
              <a:ext uri="{FF2B5EF4-FFF2-40B4-BE49-F238E27FC236}">
                <a16:creationId xmlns:a16="http://schemas.microsoft.com/office/drawing/2014/main" xmlns="" id="{DBA79AD9-D086-4542-9E73-46E3422AD4D1}"/>
              </a:ext>
            </a:extLst>
          </p:cNvPr>
          <p:cNvCxnSpPr>
            <a:cxnSpLocks/>
          </p:cNvCxnSpPr>
          <p:nvPr/>
        </p:nvCxnSpPr>
        <p:spPr>
          <a:xfrm>
            <a:off x="10759405" y="4257208"/>
            <a:ext cx="1020042" cy="406020"/>
          </a:xfrm>
          <a:prstGeom prst="curvedConnector3">
            <a:avLst>
              <a:gd name="adj1" fmla="val 9945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xmlns="" id="{F394A3B1-CB2F-4C77-94F8-8F68E379B29A}"/>
              </a:ext>
            </a:extLst>
          </p:cNvPr>
          <p:cNvSpPr txBox="1"/>
          <p:nvPr/>
        </p:nvSpPr>
        <p:spPr>
          <a:xfrm>
            <a:off x="7823020" y="1310607"/>
            <a:ext cx="2978965" cy="261610"/>
          </a:xfrm>
          <a:prstGeom prst="rect">
            <a:avLst/>
          </a:prstGeom>
          <a:noFill/>
        </p:spPr>
        <p:txBody>
          <a:bodyPr wrap="square" rtlCol="0">
            <a:spAutoFit/>
          </a:bodyPr>
          <a:lstStyle/>
          <a:p>
            <a:r>
              <a:rPr lang="nl-NL" sz="1100" i="1" dirty="0">
                <a:latin typeface="Arial" panose="020B0604020202020204" pitchFamily="34" charset="0"/>
                <a:cs typeface="Arial" panose="020B0604020202020204" pitchFamily="34" charset="0"/>
              </a:rPr>
              <a:t>Partner met vaste ploegen.</a:t>
            </a:r>
            <a:endParaRPr lang="nl-NL" sz="1100" i="1" dirty="0"/>
          </a:p>
        </p:txBody>
      </p:sp>
      <p:pic>
        <p:nvPicPr>
          <p:cNvPr id="15" name="Afbeelding 14">
            <a:extLst>
              <a:ext uri="{FF2B5EF4-FFF2-40B4-BE49-F238E27FC236}">
                <a16:creationId xmlns:a16="http://schemas.microsoft.com/office/drawing/2014/main" xmlns="" id="{E9C32E35-5B25-4E81-B49B-0FB9F6650DF6}"/>
              </a:ext>
            </a:extLst>
          </p:cNvPr>
          <p:cNvPicPr>
            <a:picLocks noChangeAspect="1"/>
          </p:cNvPicPr>
          <p:nvPr/>
        </p:nvPicPr>
        <p:blipFill>
          <a:blip r:embed="rId4"/>
          <a:stretch>
            <a:fillRect/>
          </a:stretch>
        </p:blipFill>
        <p:spPr>
          <a:xfrm>
            <a:off x="1432925" y="2200738"/>
            <a:ext cx="5820378" cy="2972360"/>
          </a:xfrm>
          <a:prstGeom prst="rect">
            <a:avLst/>
          </a:prstGeom>
        </p:spPr>
      </p:pic>
      <p:cxnSp>
        <p:nvCxnSpPr>
          <p:cNvPr id="21" name="Kromme verbindingslijn 20"/>
          <p:cNvCxnSpPr/>
          <p:nvPr/>
        </p:nvCxnSpPr>
        <p:spPr>
          <a:xfrm flipV="1">
            <a:off x="4459458" y="1899138"/>
            <a:ext cx="3249637" cy="2039816"/>
          </a:xfrm>
          <a:prstGeom prst="curvedConnector3">
            <a:avLst>
              <a:gd name="adj1" fmla="val -1515"/>
            </a:avLst>
          </a:prstGeom>
          <a:ln w="666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Kromme verbindingslijn 23"/>
          <p:cNvCxnSpPr/>
          <p:nvPr/>
        </p:nvCxnSpPr>
        <p:spPr>
          <a:xfrm>
            <a:off x="2293034" y="4867422"/>
            <a:ext cx="5416061" cy="947706"/>
          </a:xfrm>
          <a:prstGeom prst="curvedConnector3">
            <a:avLst>
              <a:gd name="adj1" fmla="val -2208"/>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hthoek 26"/>
          <p:cNvSpPr/>
          <p:nvPr/>
        </p:nvSpPr>
        <p:spPr>
          <a:xfrm>
            <a:off x="1586935" y="1510391"/>
            <a:ext cx="4852610" cy="369332"/>
          </a:xfrm>
          <a:prstGeom prst="rect">
            <a:avLst/>
          </a:prstGeom>
        </p:spPr>
        <p:txBody>
          <a:bodyPr wrap="none">
            <a:spAutoFit/>
          </a:bodyPr>
          <a:lstStyle/>
          <a:p>
            <a:r>
              <a:rPr lang="nl-NL" i="1" dirty="0">
                <a:latin typeface="Arial" panose="020B0604020202020204" pitchFamily="34" charset="0"/>
                <a:cs typeface="Arial" panose="020B0604020202020204" pitchFamily="34" charset="0"/>
              </a:rPr>
              <a:t>% van de aanwezige tijd niet binnen </a:t>
            </a:r>
            <a:r>
              <a:rPr lang="nl-NL" i="1" dirty="0" err="1">
                <a:latin typeface="Arial" panose="020B0604020202020204" pitchFamily="34" charset="0"/>
                <a:cs typeface="Arial" panose="020B0604020202020204" pitchFamily="34" charset="0"/>
              </a:rPr>
              <a:t>bouwhek</a:t>
            </a:r>
            <a:endParaRPr lang="nl-NL" dirty="0"/>
          </a:p>
        </p:txBody>
      </p:sp>
      <p:pic>
        <p:nvPicPr>
          <p:cNvPr id="16" name="Afbeelding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8076" y="239879"/>
            <a:ext cx="1451326" cy="481146"/>
          </a:xfrm>
          <a:prstGeom prst="rect">
            <a:avLst/>
          </a:prstGeom>
        </p:spPr>
      </p:pic>
      <p:pic>
        <p:nvPicPr>
          <p:cNvPr id="19" name="Afbeelding 18"/>
          <p:cNvPicPr>
            <a:picLocks noChangeAspect="1"/>
          </p:cNvPicPr>
          <p:nvPr/>
        </p:nvPicPr>
        <p:blipFill rotWithShape="1">
          <a:blip r:embed="rId6">
            <a:extLst>
              <a:ext uri="{28A0092B-C50C-407E-A947-70E740481C1C}">
                <a14:useLocalDpi xmlns:a14="http://schemas.microsoft.com/office/drawing/2010/main" val="0"/>
              </a:ext>
            </a:extLst>
          </a:blip>
          <a:srcRect l="62491"/>
          <a:stretch/>
        </p:blipFill>
        <p:spPr>
          <a:xfrm>
            <a:off x="239022" y="6035040"/>
            <a:ext cx="905077" cy="801371"/>
          </a:xfrm>
          <a:prstGeom prst="rect">
            <a:avLst/>
          </a:prstGeom>
        </p:spPr>
      </p:pic>
    </p:spTree>
    <p:extLst>
      <p:ext uri="{BB962C8B-B14F-4D97-AF65-F5344CB8AC3E}">
        <p14:creationId xmlns:p14="http://schemas.microsoft.com/office/powerpoint/2010/main" val="3455313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Gelijkbenige driehoek 74">
            <a:extLst>
              <a:ext uri="{FF2B5EF4-FFF2-40B4-BE49-F238E27FC236}">
                <a16:creationId xmlns:a16="http://schemas.microsoft.com/office/drawing/2014/main" xmlns="" id="{9A04F4CF-BA9C-4776-B63D-727118424058}"/>
              </a:ext>
            </a:extLst>
          </p:cNvPr>
          <p:cNvSpPr/>
          <p:nvPr/>
        </p:nvSpPr>
        <p:spPr>
          <a:xfrm flipV="1">
            <a:off x="8460586" y="3969924"/>
            <a:ext cx="1841863" cy="1587813"/>
          </a:xfrm>
          <a:prstGeom prst="triangle">
            <a:avLst/>
          </a:prstGeom>
          <a:solidFill>
            <a:srgbClr val="FF0000">
              <a:alpha val="25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p:cNvSpPr txBox="1"/>
          <p:nvPr/>
        </p:nvSpPr>
        <p:spPr>
          <a:xfrm>
            <a:off x="428828" y="552220"/>
            <a:ext cx="1595309" cy="646331"/>
          </a:xfrm>
          <a:prstGeom prst="rect">
            <a:avLst/>
          </a:prstGeom>
          <a:noFill/>
        </p:spPr>
        <p:txBody>
          <a:bodyPr wrap="none" rtlCol="0">
            <a:spAutoFit/>
          </a:bodyPr>
          <a:lstStyle/>
          <a:p>
            <a:r>
              <a:rPr lang="nl-NL" sz="3600" b="1" dirty="0">
                <a:solidFill>
                  <a:schemeClr val="accent1">
                    <a:lumMod val="75000"/>
                  </a:schemeClr>
                </a:solidFill>
                <a:latin typeface="Arial" panose="020B0604020202020204" pitchFamily="34" charset="0"/>
                <a:cs typeface="Arial" panose="020B0604020202020204" pitchFamily="34" charset="0"/>
              </a:rPr>
              <a:t>HOE ?</a:t>
            </a:r>
          </a:p>
        </p:txBody>
      </p:sp>
      <p:sp>
        <p:nvSpPr>
          <p:cNvPr id="34" name="Gelijkbenige driehoek 33">
            <a:extLst>
              <a:ext uri="{FF2B5EF4-FFF2-40B4-BE49-F238E27FC236}">
                <a16:creationId xmlns:a16="http://schemas.microsoft.com/office/drawing/2014/main" xmlns="" id="{30DF9EFA-7D1B-445B-9DEA-C132A43B1C1E}"/>
              </a:ext>
            </a:extLst>
          </p:cNvPr>
          <p:cNvSpPr/>
          <p:nvPr/>
        </p:nvSpPr>
        <p:spPr>
          <a:xfrm>
            <a:off x="8451539" y="2379932"/>
            <a:ext cx="1841863" cy="1587813"/>
          </a:xfrm>
          <a:prstGeom prst="triangle">
            <a:avLst/>
          </a:prstGeom>
          <a:solidFill>
            <a:srgbClr val="92D050">
              <a:alpha val="35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5" name="Rechte verbindingslijn 34">
            <a:extLst>
              <a:ext uri="{FF2B5EF4-FFF2-40B4-BE49-F238E27FC236}">
                <a16:creationId xmlns:a16="http://schemas.microsoft.com/office/drawing/2014/main" xmlns="" id="{39DC5F90-2678-433D-AB85-5147F70028A3}"/>
              </a:ext>
            </a:extLst>
          </p:cNvPr>
          <p:cNvCxnSpPr/>
          <p:nvPr/>
        </p:nvCxnSpPr>
        <p:spPr>
          <a:xfrm flipV="1">
            <a:off x="9384989" y="4770310"/>
            <a:ext cx="1381397" cy="793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Rechte verbindingslijn 35">
            <a:extLst>
              <a:ext uri="{FF2B5EF4-FFF2-40B4-BE49-F238E27FC236}">
                <a16:creationId xmlns:a16="http://schemas.microsoft.com/office/drawing/2014/main" xmlns="" id="{3B662106-248D-4B87-A6E7-A4662133855A}"/>
              </a:ext>
            </a:extLst>
          </p:cNvPr>
          <p:cNvCxnSpPr>
            <a:cxnSpLocks/>
          </p:cNvCxnSpPr>
          <p:nvPr/>
        </p:nvCxnSpPr>
        <p:spPr>
          <a:xfrm>
            <a:off x="9845455" y="4770310"/>
            <a:ext cx="1381397" cy="793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kstvak 37">
            <a:extLst>
              <a:ext uri="{FF2B5EF4-FFF2-40B4-BE49-F238E27FC236}">
                <a16:creationId xmlns:a16="http://schemas.microsoft.com/office/drawing/2014/main" xmlns="" id="{D3388A6C-BEA2-4D26-98E5-A3BFD0C0CD4E}"/>
              </a:ext>
            </a:extLst>
          </p:cNvPr>
          <p:cNvSpPr txBox="1"/>
          <p:nvPr/>
        </p:nvSpPr>
        <p:spPr>
          <a:xfrm>
            <a:off x="10004681" y="4549722"/>
            <a:ext cx="269626" cy="276999"/>
          </a:xfrm>
          <a:prstGeom prst="rect">
            <a:avLst/>
          </a:prstGeom>
          <a:noFill/>
        </p:spPr>
        <p:txBody>
          <a:bodyPr wrap="none" rtlCol="0">
            <a:spAutoFit/>
          </a:bodyPr>
          <a:lstStyle/>
          <a:p>
            <a:r>
              <a:rPr lang="nl-NL" sz="1200">
                <a:latin typeface="Arial" panose="020B0604020202020204" pitchFamily="34" charset="0"/>
                <a:cs typeface="Arial" panose="020B0604020202020204" pitchFamily="34" charset="0"/>
              </a:rPr>
              <a:t>6</a:t>
            </a:r>
          </a:p>
        </p:txBody>
      </p:sp>
      <p:sp>
        <p:nvSpPr>
          <p:cNvPr id="39" name="Tekstvak 38">
            <a:extLst>
              <a:ext uri="{FF2B5EF4-FFF2-40B4-BE49-F238E27FC236}">
                <a16:creationId xmlns:a16="http://schemas.microsoft.com/office/drawing/2014/main" xmlns="" id="{5F720DA7-99AF-4EDD-A73C-ACD3FB58A8BD}"/>
              </a:ext>
            </a:extLst>
          </p:cNvPr>
          <p:cNvSpPr txBox="1"/>
          <p:nvPr/>
        </p:nvSpPr>
        <p:spPr>
          <a:xfrm>
            <a:off x="10363660" y="5241728"/>
            <a:ext cx="269626" cy="276999"/>
          </a:xfrm>
          <a:prstGeom prst="rect">
            <a:avLst/>
          </a:prstGeom>
          <a:noFill/>
        </p:spPr>
        <p:txBody>
          <a:bodyPr wrap="none" rtlCol="0">
            <a:spAutoFit/>
          </a:bodyPr>
          <a:lstStyle/>
          <a:p>
            <a:r>
              <a:rPr lang="nl-NL" sz="1200">
                <a:latin typeface="Arial" panose="020B0604020202020204" pitchFamily="34" charset="0"/>
                <a:cs typeface="Arial" panose="020B0604020202020204" pitchFamily="34" charset="0"/>
              </a:rPr>
              <a:t>3</a:t>
            </a:r>
          </a:p>
        </p:txBody>
      </p:sp>
      <p:sp>
        <p:nvSpPr>
          <p:cNvPr id="40" name="Tekstvak 39">
            <a:extLst>
              <a:ext uri="{FF2B5EF4-FFF2-40B4-BE49-F238E27FC236}">
                <a16:creationId xmlns:a16="http://schemas.microsoft.com/office/drawing/2014/main" xmlns="" id="{995C7162-0F85-4DDE-B474-CE8EAECE8087}"/>
              </a:ext>
            </a:extLst>
          </p:cNvPr>
          <p:cNvSpPr txBox="1"/>
          <p:nvPr/>
        </p:nvSpPr>
        <p:spPr>
          <a:xfrm>
            <a:off x="10529646" y="4912705"/>
            <a:ext cx="269626" cy="276999"/>
          </a:xfrm>
          <a:prstGeom prst="rect">
            <a:avLst/>
          </a:prstGeom>
          <a:noFill/>
        </p:spPr>
        <p:txBody>
          <a:bodyPr wrap="none" rtlCol="0">
            <a:spAutoFit/>
          </a:bodyPr>
          <a:lstStyle/>
          <a:p>
            <a:r>
              <a:rPr lang="nl-NL" sz="1200">
                <a:latin typeface="Arial" panose="020B0604020202020204" pitchFamily="34" charset="0"/>
                <a:cs typeface="Arial" panose="020B0604020202020204" pitchFamily="34" charset="0"/>
              </a:rPr>
              <a:t>2</a:t>
            </a:r>
          </a:p>
        </p:txBody>
      </p:sp>
      <p:sp>
        <p:nvSpPr>
          <p:cNvPr id="41" name="Tekstvak 40">
            <a:extLst>
              <a:ext uri="{FF2B5EF4-FFF2-40B4-BE49-F238E27FC236}">
                <a16:creationId xmlns:a16="http://schemas.microsoft.com/office/drawing/2014/main" xmlns="" id="{538D93CB-8799-49F5-A909-70490711D945}"/>
              </a:ext>
            </a:extLst>
          </p:cNvPr>
          <p:cNvSpPr txBox="1"/>
          <p:nvPr/>
        </p:nvSpPr>
        <p:spPr>
          <a:xfrm>
            <a:off x="10337933" y="4563921"/>
            <a:ext cx="269626" cy="276999"/>
          </a:xfrm>
          <a:prstGeom prst="rect">
            <a:avLst/>
          </a:prstGeom>
          <a:noFill/>
        </p:spPr>
        <p:txBody>
          <a:bodyPr wrap="none" rtlCol="0">
            <a:spAutoFit/>
          </a:bodyPr>
          <a:lstStyle/>
          <a:p>
            <a:r>
              <a:rPr lang="nl-NL" sz="1200">
                <a:latin typeface="Arial" panose="020B0604020202020204" pitchFamily="34" charset="0"/>
                <a:cs typeface="Arial" panose="020B0604020202020204" pitchFamily="34" charset="0"/>
              </a:rPr>
              <a:t>1</a:t>
            </a:r>
          </a:p>
        </p:txBody>
      </p:sp>
      <p:sp>
        <p:nvSpPr>
          <p:cNvPr id="42" name="Tekstvak 41">
            <a:extLst>
              <a:ext uri="{FF2B5EF4-FFF2-40B4-BE49-F238E27FC236}">
                <a16:creationId xmlns:a16="http://schemas.microsoft.com/office/drawing/2014/main" xmlns="" id="{071AAE3A-0341-4C17-8D05-9BEECF1EFE8C}"/>
              </a:ext>
            </a:extLst>
          </p:cNvPr>
          <p:cNvSpPr txBox="1"/>
          <p:nvPr/>
        </p:nvSpPr>
        <p:spPr>
          <a:xfrm>
            <a:off x="10008131" y="5241727"/>
            <a:ext cx="269626" cy="276999"/>
          </a:xfrm>
          <a:prstGeom prst="rect">
            <a:avLst/>
          </a:prstGeom>
          <a:noFill/>
        </p:spPr>
        <p:txBody>
          <a:bodyPr wrap="none" rtlCol="0">
            <a:spAutoFit/>
          </a:bodyPr>
          <a:lstStyle/>
          <a:p>
            <a:r>
              <a:rPr lang="nl-NL" sz="1200">
                <a:latin typeface="Arial" panose="020B0604020202020204" pitchFamily="34" charset="0"/>
                <a:cs typeface="Arial" panose="020B0604020202020204" pitchFamily="34" charset="0"/>
              </a:rPr>
              <a:t>4</a:t>
            </a:r>
          </a:p>
        </p:txBody>
      </p:sp>
      <p:sp>
        <p:nvSpPr>
          <p:cNvPr id="43" name="Tekstvak 42">
            <a:extLst>
              <a:ext uri="{FF2B5EF4-FFF2-40B4-BE49-F238E27FC236}">
                <a16:creationId xmlns:a16="http://schemas.microsoft.com/office/drawing/2014/main" xmlns="" id="{DF28932B-BC86-445B-8CFB-524287CD31ED}"/>
              </a:ext>
            </a:extLst>
          </p:cNvPr>
          <p:cNvSpPr txBox="1"/>
          <p:nvPr/>
        </p:nvSpPr>
        <p:spPr>
          <a:xfrm>
            <a:off x="9810861" y="4912705"/>
            <a:ext cx="269626" cy="276999"/>
          </a:xfrm>
          <a:prstGeom prst="rect">
            <a:avLst/>
          </a:prstGeom>
          <a:noFill/>
        </p:spPr>
        <p:txBody>
          <a:bodyPr wrap="none" rtlCol="0">
            <a:spAutoFit/>
          </a:bodyPr>
          <a:lstStyle/>
          <a:p>
            <a:r>
              <a:rPr lang="nl-NL" sz="1200">
                <a:latin typeface="Arial" panose="020B0604020202020204" pitchFamily="34" charset="0"/>
                <a:cs typeface="Arial" panose="020B0604020202020204" pitchFamily="34" charset="0"/>
              </a:rPr>
              <a:t>5</a:t>
            </a:r>
          </a:p>
        </p:txBody>
      </p:sp>
      <p:sp>
        <p:nvSpPr>
          <p:cNvPr id="55" name="Gelijkbenige driehoek 54">
            <a:extLst>
              <a:ext uri="{FF2B5EF4-FFF2-40B4-BE49-F238E27FC236}">
                <a16:creationId xmlns:a16="http://schemas.microsoft.com/office/drawing/2014/main" xmlns="" id="{88EBB70B-EC0A-4079-8BEB-9354506A5942}"/>
              </a:ext>
            </a:extLst>
          </p:cNvPr>
          <p:cNvSpPr/>
          <p:nvPr/>
        </p:nvSpPr>
        <p:spPr>
          <a:xfrm>
            <a:off x="7530608" y="3967745"/>
            <a:ext cx="1841863" cy="1587813"/>
          </a:xfrm>
          <a:prstGeom prst="triangle">
            <a:avLst/>
          </a:prstGeom>
          <a:solidFill>
            <a:srgbClr val="92D050">
              <a:alpha val="35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5" name="Gelijkbenige driehoek 64">
            <a:extLst>
              <a:ext uri="{FF2B5EF4-FFF2-40B4-BE49-F238E27FC236}">
                <a16:creationId xmlns:a16="http://schemas.microsoft.com/office/drawing/2014/main" xmlns="" id="{A48FFFEB-BB9A-4F06-84BB-7A48B2982147}"/>
              </a:ext>
            </a:extLst>
          </p:cNvPr>
          <p:cNvSpPr/>
          <p:nvPr/>
        </p:nvSpPr>
        <p:spPr>
          <a:xfrm>
            <a:off x="9374988" y="3967745"/>
            <a:ext cx="1841863" cy="1587813"/>
          </a:xfrm>
          <a:prstGeom prst="triangle">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6" name="Tekstvak 75">
            <a:extLst>
              <a:ext uri="{FF2B5EF4-FFF2-40B4-BE49-F238E27FC236}">
                <a16:creationId xmlns:a16="http://schemas.microsoft.com/office/drawing/2014/main" xmlns="" id="{3F1C960A-C749-4F2E-B06C-3F7C4204F43A}"/>
              </a:ext>
            </a:extLst>
          </p:cNvPr>
          <p:cNvSpPr txBox="1"/>
          <p:nvPr/>
        </p:nvSpPr>
        <p:spPr>
          <a:xfrm>
            <a:off x="9045896" y="3582081"/>
            <a:ext cx="712567" cy="276999"/>
          </a:xfrm>
          <a:prstGeom prst="rect">
            <a:avLst/>
          </a:prstGeom>
          <a:noFill/>
        </p:spPr>
        <p:txBody>
          <a:bodyPr wrap="square" lIns="0" tIns="0" rIns="0" bIns="0" rtlCol="0">
            <a:spAutoFit/>
          </a:bodyPr>
          <a:lstStyle>
            <a:defPPr>
              <a:defRPr lang="nl-NL"/>
            </a:defPPr>
            <a:lvl1pPr>
              <a:defRPr sz="1200" b="1"/>
            </a:lvl1pPr>
          </a:lstStyle>
          <a:p>
            <a:pPr algn="ctr"/>
            <a:r>
              <a:rPr lang="nl-NL" sz="1800" dirty="0">
                <a:solidFill>
                  <a:schemeClr val="accent6">
                    <a:lumMod val="75000"/>
                  </a:schemeClr>
                </a:solidFill>
                <a:latin typeface="Arial" panose="020B0604020202020204" pitchFamily="34" charset="0"/>
                <a:cs typeface="Arial" panose="020B0604020202020204" pitchFamily="34" charset="0"/>
              </a:rPr>
              <a:t>BIM</a:t>
            </a:r>
          </a:p>
        </p:txBody>
      </p:sp>
      <p:sp>
        <p:nvSpPr>
          <p:cNvPr id="77" name="Tekstvak 76">
            <a:extLst>
              <a:ext uri="{FF2B5EF4-FFF2-40B4-BE49-F238E27FC236}">
                <a16:creationId xmlns:a16="http://schemas.microsoft.com/office/drawing/2014/main" xmlns="" id="{2B24037F-6035-4BF8-8B50-EE782068BDB1}"/>
              </a:ext>
            </a:extLst>
          </p:cNvPr>
          <p:cNvSpPr txBox="1"/>
          <p:nvPr/>
        </p:nvSpPr>
        <p:spPr>
          <a:xfrm>
            <a:off x="8098647" y="5183820"/>
            <a:ext cx="628377" cy="276999"/>
          </a:xfrm>
          <a:prstGeom prst="rect">
            <a:avLst/>
          </a:prstGeom>
          <a:noFill/>
        </p:spPr>
        <p:txBody>
          <a:bodyPr wrap="none" lIns="0" tIns="0" rIns="0" bIns="0" rtlCol="0">
            <a:spAutoFit/>
          </a:bodyPr>
          <a:lstStyle>
            <a:defPPr>
              <a:defRPr lang="nl-NL"/>
            </a:defPPr>
            <a:lvl1pPr>
              <a:defRPr sz="1200" b="1"/>
            </a:lvl1pPr>
          </a:lstStyle>
          <a:p>
            <a:pPr algn="ctr"/>
            <a:r>
              <a:rPr lang="nl-NL" sz="1800" dirty="0">
                <a:solidFill>
                  <a:schemeClr val="accent6">
                    <a:lumMod val="75000"/>
                  </a:schemeClr>
                </a:solidFill>
                <a:latin typeface="Arial" panose="020B0604020202020204" pitchFamily="34" charset="0"/>
                <a:cs typeface="Arial" panose="020B0604020202020204" pitchFamily="34" charset="0"/>
              </a:rPr>
              <a:t>LEAN</a:t>
            </a:r>
          </a:p>
        </p:txBody>
      </p:sp>
      <p:sp>
        <p:nvSpPr>
          <p:cNvPr id="44" name="Tekstvak 43">
            <a:extLst>
              <a:ext uri="{FF2B5EF4-FFF2-40B4-BE49-F238E27FC236}">
                <a16:creationId xmlns:a16="http://schemas.microsoft.com/office/drawing/2014/main" xmlns="" id="{13AF6BC2-56F4-4123-A14A-78234B604D42}"/>
              </a:ext>
            </a:extLst>
          </p:cNvPr>
          <p:cNvSpPr txBox="1"/>
          <p:nvPr/>
        </p:nvSpPr>
        <p:spPr>
          <a:xfrm>
            <a:off x="9613570" y="5197141"/>
            <a:ext cx="1410643" cy="276999"/>
          </a:xfrm>
          <a:prstGeom prst="rect">
            <a:avLst/>
          </a:prstGeom>
          <a:noFill/>
        </p:spPr>
        <p:txBody>
          <a:bodyPr wrap="none" lIns="0" tIns="0" rIns="0" bIns="0" rtlCol="0">
            <a:spAutoFit/>
          </a:bodyPr>
          <a:lstStyle>
            <a:defPPr>
              <a:defRPr lang="nl-NL"/>
            </a:defPPr>
            <a:lvl1pPr>
              <a:defRPr sz="1200" b="1"/>
            </a:lvl1pPr>
          </a:lstStyle>
          <a:p>
            <a:pPr algn="ctr"/>
            <a:r>
              <a:rPr lang="nl-NL" sz="1800" dirty="0">
                <a:latin typeface="Arial" panose="020B0604020202020204" pitchFamily="34" charset="0"/>
                <a:cs typeface="Arial" panose="020B0604020202020204" pitchFamily="34" charset="0"/>
              </a:rPr>
              <a:t>Commitment</a:t>
            </a:r>
          </a:p>
        </p:txBody>
      </p:sp>
      <p:sp>
        <p:nvSpPr>
          <p:cNvPr id="78" name="Tekstvak 77">
            <a:extLst>
              <a:ext uri="{FF2B5EF4-FFF2-40B4-BE49-F238E27FC236}">
                <a16:creationId xmlns:a16="http://schemas.microsoft.com/office/drawing/2014/main" xmlns="" id="{B33F57D2-F8D2-4650-BED5-744349AD4DB2}"/>
              </a:ext>
            </a:extLst>
          </p:cNvPr>
          <p:cNvSpPr txBox="1"/>
          <p:nvPr/>
        </p:nvSpPr>
        <p:spPr>
          <a:xfrm>
            <a:off x="8738581" y="4002577"/>
            <a:ext cx="1269578" cy="276999"/>
          </a:xfrm>
          <a:prstGeom prst="rect">
            <a:avLst/>
          </a:prstGeom>
          <a:noFill/>
        </p:spPr>
        <p:txBody>
          <a:bodyPr wrap="none" lIns="0" tIns="0" rIns="0" bIns="0" rtlCol="0">
            <a:spAutoFit/>
          </a:bodyPr>
          <a:lstStyle>
            <a:defPPr>
              <a:defRPr lang="nl-NL"/>
            </a:defPPr>
            <a:lvl1pPr>
              <a:defRPr sz="1200" b="1"/>
            </a:lvl1pPr>
          </a:lstStyle>
          <a:p>
            <a:pPr algn="ctr"/>
            <a:r>
              <a:rPr lang="nl-NL" sz="1800" dirty="0">
                <a:solidFill>
                  <a:srgbClr val="C00000"/>
                </a:solidFill>
                <a:latin typeface="Arial" panose="020B0604020202020204" pitchFamily="34" charset="0"/>
                <a:cs typeface="Arial" panose="020B0604020202020204" pitchFamily="34" charset="0"/>
              </a:rPr>
              <a:t>Organisatie</a:t>
            </a:r>
          </a:p>
        </p:txBody>
      </p:sp>
      <p:sp>
        <p:nvSpPr>
          <p:cNvPr id="24" name="Tekstvak 23"/>
          <p:cNvSpPr txBox="1"/>
          <p:nvPr/>
        </p:nvSpPr>
        <p:spPr>
          <a:xfrm>
            <a:off x="914400" y="1463420"/>
            <a:ext cx="6934840" cy="4154984"/>
          </a:xfrm>
          <a:prstGeom prst="rect">
            <a:avLst/>
          </a:prstGeom>
          <a:noFill/>
        </p:spPr>
        <p:txBody>
          <a:bodyPr wrap="square" rtlCol="0">
            <a:spAutoFit/>
          </a:bodyPr>
          <a:lstStyle/>
          <a:p>
            <a:pPr marL="285750" indent="-285750">
              <a:buFont typeface="Arial" charset="0"/>
              <a:buChar char="•"/>
            </a:pPr>
            <a:r>
              <a:rPr lang="nl-NL" sz="2400" dirty="0">
                <a:solidFill>
                  <a:srgbClr val="002060"/>
                </a:solidFill>
              </a:rPr>
              <a:t>Commitment aan projectdoelstellingen</a:t>
            </a:r>
          </a:p>
          <a:p>
            <a:pPr marL="742950" lvl="1" indent="-285750">
              <a:buFont typeface="Arial" charset="0"/>
              <a:buChar char="•"/>
            </a:pPr>
            <a:r>
              <a:rPr lang="nl-NL" sz="2400" dirty="0">
                <a:solidFill>
                  <a:srgbClr val="002060"/>
                </a:solidFill>
              </a:rPr>
              <a:t>Tijd</a:t>
            </a:r>
          </a:p>
          <a:p>
            <a:pPr marL="742950" lvl="1" indent="-285750">
              <a:buFont typeface="Arial" charset="0"/>
              <a:buChar char="•"/>
            </a:pPr>
            <a:r>
              <a:rPr lang="nl-NL" sz="2400" dirty="0">
                <a:solidFill>
                  <a:srgbClr val="002060"/>
                </a:solidFill>
              </a:rPr>
              <a:t>Geld</a:t>
            </a:r>
          </a:p>
          <a:p>
            <a:pPr marL="742950" lvl="1" indent="-285750">
              <a:buFont typeface="Arial" charset="0"/>
              <a:buChar char="•"/>
            </a:pPr>
            <a:r>
              <a:rPr lang="nl-NL" sz="2400" dirty="0">
                <a:solidFill>
                  <a:srgbClr val="002060"/>
                </a:solidFill>
              </a:rPr>
              <a:t>Kwaliteit</a:t>
            </a:r>
          </a:p>
          <a:p>
            <a:pPr marL="285750" indent="-285750">
              <a:buFont typeface="Arial" charset="0"/>
              <a:buChar char="•"/>
            </a:pPr>
            <a:r>
              <a:rPr lang="nl-NL" sz="2400" dirty="0">
                <a:solidFill>
                  <a:srgbClr val="002060"/>
                </a:solidFill>
              </a:rPr>
              <a:t>Deskundigheid bouwpartner en betrokken mensen</a:t>
            </a:r>
            <a:br>
              <a:rPr lang="nl-NL" sz="2400" dirty="0">
                <a:solidFill>
                  <a:srgbClr val="002060"/>
                </a:solidFill>
              </a:rPr>
            </a:br>
            <a:r>
              <a:rPr lang="nl-NL" sz="2400" dirty="0">
                <a:solidFill>
                  <a:srgbClr val="002060"/>
                </a:solidFill>
              </a:rPr>
              <a:t/>
            </a:r>
            <a:br>
              <a:rPr lang="nl-NL" sz="2400" dirty="0">
                <a:solidFill>
                  <a:srgbClr val="002060"/>
                </a:solidFill>
              </a:rPr>
            </a:br>
            <a:r>
              <a:rPr lang="nl-NL" sz="2400" dirty="0">
                <a:solidFill>
                  <a:srgbClr val="002060"/>
                </a:solidFill>
              </a:rPr>
              <a:t/>
            </a:r>
            <a:br>
              <a:rPr lang="nl-NL" sz="2400" dirty="0">
                <a:solidFill>
                  <a:srgbClr val="002060"/>
                </a:solidFill>
              </a:rPr>
            </a:br>
            <a:r>
              <a:rPr lang="nl-NL" sz="2400" dirty="0">
                <a:solidFill>
                  <a:srgbClr val="002060"/>
                </a:solidFill>
              </a:rPr>
              <a:t/>
            </a:r>
            <a:br>
              <a:rPr lang="nl-NL" sz="2400" dirty="0">
                <a:solidFill>
                  <a:srgbClr val="002060"/>
                </a:solidFill>
              </a:rPr>
            </a:br>
            <a:endParaRPr lang="nl-NL" sz="2400" dirty="0">
              <a:solidFill>
                <a:srgbClr val="002060"/>
              </a:solidFill>
            </a:endParaRPr>
          </a:p>
          <a:p>
            <a:pPr marL="285750" indent="-285750">
              <a:buFont typeface="Arial" charset="0"/>
              <a:buChar char="•"/>
            </a:pPr>
            <a:r>
              <a:rPr lang="nl-NL" sz="2400" dirty="0">
                <a:solidFill>
                  <a:srgbClr val="002060"/>
                </a:solidFill>
              </a:rPr>
              <a:t>Trots op eigen product</a:t>
            </a:r>
          </a:p>
          <a:p>
            <a:pPr marL="285750" indent="-285750">
              <a:buFont typeface="Arial" charset="0"/>
              <a:buChar char="•"/>
            </a:pPr>
            <a:r>
              <a:rPr lang="nl-NL" sz="2400" dirty="0">
                <a:solidFill>
                  <a:srgbClr val="002060"/>
                </a:solidFill>
              </a:rPr>
              <a:t>Vaste ploegen / mensen</a:t>
            </a:r>
          </a:p>
        </p:txBody>
      </p:sp>
      <p:pic>
        <p:nvPicPr>
          <p:cNvPr id="21" name="Afbeelding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8076" y="239879"/>
            <a:ext cx="1451326" cy="481146"/>
          </a:xfrm>
          <a:prstGeom prst="rect">
            <a:avLst/>
          </a:prstGeom>
        </p:spPr>
      </p:pic>
      <p:sp>
        <p:nvSpPr>
          <p:cNvPr id="26" name="Rechthoek 25"/>
          <p:cNvSpPr/>
          <p:nvPr/>
        </p:nvSpPr>
        <p:spPr>
          <a:xfrm>
            <a:off x="914400" y="3631873"/>
            <a:ext cx="4495800" cy="855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solidFill>
                  <a:schemeClr val="bg1"/>
                </a:solidFill>
                <a:latin typeface="Arial" panose="020B0604020202020204" pitchFamily="34" charset="0"/>
                <a:ea typeface="KYP" charset="0"/>
                <a:cs typeface="Arial" panose="020B0604020202020204" pitchFamily="34" charset="0"/>
              </a:rPr>
              <a:t>Productfocus</a:t>
            </a:r>
          </a:p>
        </p:txBody>
      </p:sp>
      <p:pic>
        <p:nvPicPr>
          <p:cNvPr id="23" name="Afbeelding 22"/>
          <p:cNvPicPr>
            <a:picLocks noChangeAspect="1"/>
          </p:cNvPicPr>
          <p:nvPr/>
        </p:nvPicPr>
        <p:blipFill rotWithShape="1">
          <a:blip r:embed="rId3">
            <a:extLst>
              <a:ext uri="{28A0092B-C50C-407E-A947-70E740481C1C}">
                <a14:useLocalDpi xmlns:a14="http://schemas.microsoft.com/office/drawing/2010/main" val="0"/>
              </a:ext>
            </a:extLst>
          </a:blip>
          <a:srcRect l="62491"/>
          <a:stretch/>
        </p:blipFill>
        <p:spPr>
          <a:xfrm>
            <a:off x="239022" y="6035040"/>
            <a:ext cx="905077" cy="801371"/>
          </a:xfrm>
          <a:prstGeom prst="rect">
            <a:avLst/>
          </a:prstGeom>
        </p:spPr>
      </p:pic>
    </p:spTree>
    <p:extLst>
      <p:ext uri="{BB962C8B-B14F-4D97-AF65-F5344CB8AC3E}">
        <p14:creationId xmlns:p14="http://schemas.microsoft.com/office/powerpoint/2010/main" val="402432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vak 16">
            <a:extLst>
              <a:ext uri="{FF2B5EF4-FFF2-40B4-BE49-F238E27FC236}">
                <a16:creationId xmlns:a16="http://schemas.microsoft.com/office/drawing/2014/main" xmlns="" id="{6904EAB9-4080-4A81-9A38-3F13917678E6}"/>
              </a:ext>
            </a:extLst>
          </p:cNvPr>
          <p:cNvSpPr txBox="1"/>
          <p:nvPr/>
        </p:nvSpPr>
        <p:spPr>
          <a:xfrm>
            <a:off x="428828" y="1035488"/>
            <a:ext cx="9646670" cy="523220"/>
          </a:xfrm>
          <a:prstGeom prst="rect">
            <a:avLst/>
          </a:prstGeom>
          <a:noFill/>
        </p:spPr>
        <p:txBody>
          <a:bodyPr wrap="square" rtlCol="0">
            <a:spAutoFit/>
          </a:bodyPr>
          <a:lstStyle/>
          <a:p>
            <a:pPr algn="just"/>
            <a:endParaRPr lang="nl-NL" sz="1400">
              <a:latin typeface="Arial" panose="020B0604020202020204" pitchFamily="34" charset="0"/>
              <a:cs typeface="Arial" panose="020B0604020202020204" pitchFamily="34" charset="0"/>
            </a:endParaRPr>
          </a:p>
          <a:p>
            <a:pPr algn="just"/>
            <a:endParaRPr lang="nl-NL" sz="1400"/>
          </a:p>
        </p:txBody>
      </p:sp>
      <p:pic>
        <p:nvPicPr>
          <p:cNvPr id="4" name="Afbeelding 3">
            <a:extLst>
              <a:ext uri="{FF2B5EF4-FFF2-40B4-BE49-F238E27FC236}">
                <a16:creationId xmlns:a16="http://schemas.microsoft.com/office/drawing/2014/main" xmlns="" id="{604E26A9-8CEC-41EC-992F-9AF4FDD50B8C}"/>
              </a:ext>
            </a:extLst>
          </p:cNvPr>
          <p:cNvPicPr>
            <a:picLocks noChangeAspect="1"/>
          </p:cNvPicPr>
          <p:nvPr/>
        </p:nvPicPr>
        <p:blipFill rotWithShape="1">
          <a:blip r:embed="rId2"/>
          <a:srcRect t="-1" b="-6050"/>
          <a:stretch/>
        </p:blipFill>
        <p:spPr>
          <a:xfrm>
            <a:off x="6565940" y="1035488"/>
            <a:ext cx="4245874" cy="5632598"/>
          </a:xfrm>
          <a:prstGeom prst="rect">
            <a:avLst/>
          </a:prstGeom>
        </p:spPr>
      </p:pic>
      <p:pic>
        <p:nvPicPr>
          <p:cNvPr id="8" name="Afbeelding 7">
            <a:extLst>
              <a:ext uri="{FF2B5EF4-FFF2-40B4-BE49-F238E27FC236}">
                <a16:creationId xmlns:a16="http://schemas.microsoft.com/office/drawing/2014/main" xmlns="" id="{9D214461-E58A-4943-94CD-9533805F7CA5}"/>
              </a:ext>
            </a:extLst>
          </p:cNvPr>
          <p:cNvPicPr>
            <a:picLocks noChangeAspect="1"/>
          </p:cNvPicPr>
          <p:nvPr/>
        </p:nvPicPr>
        <p:blipFill>
          <a:blip r:embed="rId3"/>
          <a:stretch>
            <a:fillRect/>
          </a:stretch>
        </p:blipFill>
        <p:spPr>
          <a:xfrm>
            <a:off x="1527894" y="1035488"/>
            <a:ext cx="4138789" cy="5311279"/>
          </a:xfrm>
          <a:prstGeom prst="rect">
            <a:avLst/>
          </a:prstGeom>
        </p:spPr>
      </p:pic>
      <p:sp>
        <p:nvSpPr>
          <p:cNvPr id="9" name="Tekstvak 8">
            <a:extLst>
              <a:ext uri="{FF2B5EF4-FFF2-40B4-BE49-F238E27FC236}">
                <a16:creationId xmlns:a16="http://schemas.microsoft.com/office/drawing/2014/main" xmlns="" id="{73346490-4A21-45C3-A18A-32AA4402A940}"/>
              </a:ext>
            </a:extLst>
          </p:cNvPr>
          <p:cNvSpPr txBox="1"/>
          <p:nvPr/>
        </p:nvSpPr>
        <p:spPr>
          <a:xfrm>
            <a:off x="428828" y="552220"/>
            <a:ext cx="4953600" cy="461665"/>
          </a:xfrm>
          <a:prstGeom prst="rect">
            <a:avLst/>
          </a:prstGeom>
          <a:noFill/>
        </p:spPr>
        <p:txBody>
          <a:bodyPr wrap="none" rtlCol="0">
            <a:spAutoFit/>
          </a:bodyPr>
          <a:lstStyle/>
          <a:p>
            <a:r>
              <a:rPr lang="nl-NL" sz="2400" b="1" dirty="0">
                <a:latin typeface="Arial" panose="020B0604020202020204" pitchFamily="34" charset="0"/>
                <a:cs typeface="Arial" panose="020B0604020202020204" pitchFamily="34" charset="0"/>
              </a:rPr>
              <a:t>Meten is weten bij Commitment</a:t>
            </a:r>
            <a:endParaRPr lang="nl-NL" sz="2400" b="1" i="1" dirty="0">
              <a:latin typeface="Arial" panose="020B0604020202020204" pitchFamily="34" charset="0"/>
              <a:cs typeface="Arial" panose="020B0604020202020204" pitchFamily="34" charset="0"/>
            </a:endParaRPr>
          </a:p>
        </p:txBody>
      </p:sp>
      <p:pic>
        <p:nvPicPr>
          <p:cNvPr id="6"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8076" y="239879"/>
            <a:ext cx="1451326" cy="481146"/>
          </a:xfrm>
          <a:prstGeom prst="rect">
            <a:avLst/>
          </a:prstGeom>
        </p:spPr>
      </p:pic>
      <p:sp>
        <p:nvSpPr>
          <p:cNvPr id="2" name="Toelichting met pijl rechts 1"/>
          <p:cNvSpPr/>
          <p:nvPr/>
        </p:nvSpPr>
        <p:spPr>
          <a:xfrm>
            <a:off x="239023" y="5029200"/>
            <a:ext cx="1875527" cy="1191796"/>
          </a:xfrm>
          <a:prstGeom prst="right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2">
                    <a:lumMod val="75000"/>
                  </a:schemeClr>
                </a:solidFill>
              </a:rPr>
              <a:t>Geen data </a:t>
            </a:r>
            <a:r>
              <a:rPr lang="nl-NL" dirty="0" err="1">
                <a:solidFill>
                  <a:schemeClr val="bg2">
                    <a:lumMod val="75000"/>
                  </a:schemeClr>
                </a:solidFill>
              </a:rPr>
              <a:t>ivm</a:t>
            </a:r>
            <a:r>
              <a:rPr lang="nl-NL" dirty="0">
                <a:solidFill>
                  <a:schemeClr val="bg2">
                    <a:lumMod val="75000"/>
                  </a:schemeClr>
                </a:solidFill>
              </a:rPr>
              <a:t> geen </a:t>
            </a:r>
            <a:r>
              <a:rPr lang="nl-NL" dirty="0" err="1">
                <a:solidFill>
                  <a:schemeClr val="bg2">
                    <a:lumMod val="75000"/>
                  </a:schemeClr>
                </a:solidFill>
              </a:rPr>
              <a:t>toegangs</a:t>
            </a:r>
            <a:r>
              <a:rPr lang="nl-NL" dirty="0">
                <a:solidFill>
                  <a:schemeClr val="bg2">
                    <a:lumMod val="75000"/>
                  </a:schemeClr>
                </a:solidFill>
              </a:rPr>
              <a:t> poort</a:t>
            </a:r>
          </a:p>
        </p:txBody>
      </p:sp>
      <p:pic>
        <p:nvPicPr>
          <p:cNvPr id="10" name="Afbeelding 9"/>
          <p:cNvPicPr>
            <a:picLocks noChangeAspect="1"/>
          </p:cNvPicPr>
          <p:nvPr/>
        </p:nvPicPr>
        <p:blipFill rotWithShape="1">
          <a:blip r:embed="rId5">
            <a:extLst>
              <a:ext uri="{28A0092B-C50C-407E-A947-70E740481C1C}">
                <a14:useLocalDpi xmlns:a14="http://schemas.microsoft.com/office/drawing/2010/main" val="0"/>
              </a:ext>
            </a:extLst>
          </a:blip>
          <a:srcRect l="62491"/>
          <a:stretch/>
        </p:blipFill>
        <p:spPr>
          <a:xfrm>
            <a:off x="239022" y="6035040"/>
            <a:ext cx="905077" cy="801371"/>
          </a:xfrm>
          <a:prstGeom prst="rect">
            <a:avLst/>
          </a:prstGeom>
        </p:spPr>
      </p:pic>
    </p:spTree>
    <p:extLst>
      <p:ext uri="{BB962C8B-B14F-4D97-AF65-F5344CB8AC3E}">
        <p14:creationId xmlns:p14="http://schemas.microsoft.com/office/powerpoint/2010/main" val="2352640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Gelijkbenige driehoek 74">
            <a:extLst>
              <a:ext uri="{FF2B5EF4-FFF2-40B4-BE49-F238E27FC236}">
                <a16:creationId xmlns:a16="http://schemas.microsoft.com/office/drawing/2014/main" xmlns="" id="{9A04F4CF-BA9C-4776-B63D-727118424058}"/>
              </a:ext>
            </a:extLst>
          </p:cNvPr>
          <p:cNvSpPr/>
          <p:nvPr/>
        </p:nvSpPr>
        <p:spPr>
          <a:xfrm flipV="1">
            <a:off x="8460586" y="3969924"/>
            <a:ext cx="1841863" cy="1587813"/>
          </a:xfrm>
          <a:prstGeom prst="triangle">
            <a:avLst/>
          </a:prstGeom>
          <a:solidFill>
            <a:srgbClr val="FF0000">
              <a:alpha val="86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p:cNvSpPr txBox="1"/>
          <p:nvPr/>
        </p:nvSpPr>
        <p:spPr>
          <a:xfrm>
            <a:off x="428828" y="552220"/>
            <a:ext cx="1595309" cy="646331"/>
          </a:xfrm>
          <a:prstGeom prst="rect">
            <a:avLst/>
          </a:prstGeom>
          <a:noFill/>
        </p:spPr>
        <p:txBody>
          <a:bodyPr wrap="none" rtlCol="0">
            <a:spAutoFit/>
          </a:bodyPr>
          <a:lstStyle/>
          <a:p>
            <a:r>
              <a:rPr lang="nl-NL" sz="3600" b="1" dirty="0">
                <a:solidFill>
                  <a:schemeClr val="accent1">
                    <a:lumMod val="75000"/>
                  </a:schemeClr>
                </a:solidFill>
                <a:latin typeface="Arial" panose="020B0604020202020204" pitchFamily="34" charset="0"/>
                <a:cs typeface="Arial" panose="020B0604020202020204" pitchFamily="34" charset="0"/>
              </a:rPr>
              <a:t>HOE ?</a:t>
            </a:r>
          </a:p>
        </p:txBody>
      </p:sp>
      <p:sp>
        <p:nvSpPr>
          <p:cNvPr id="34" name="Gelijkbenige driehoek 33">
            <a:extLst>
              <a:ext uri="{FF2B5EF4-FFF2-40B4-BE49-F238E27FC236}">
                <a16:creationId xmlns:a16="http://schemas.microsoft.com/office/drawing/2014/main" xmlns="" id="{30DF9EFA-7D1B-445B-9DEA-C132A43B1C1E}"/>
              </a:ext>
            </a:extLst>
          </p:cNvPr>
          <p:cNvSpPr/>
          <p:nvPr/>
        </p:nvSpPr>
        <p:spPr>
          <a:xfrm>
            <a:off x="8451539" y="2379932"/>
            <a:ext cx="1841863" cy="1587813"/>
          </a:xfrm>
          <a:prstGeom prst="triangle">
            <a:avLst/>
          </a:prstGeom>
          <a:solidFill>
            <a:srgbClr val="92D050">
              <a:alpha val="35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Gelijkbenige driehoek 54">
            <a:extLst>
              <a:ext uri="{FF2B5EF4-FFF2-40B4-BE49-F238E27FC236}">
                <a16:creationId xmlns:a16="http://schemas.microsoft.com/office/drawing/2014/main" xmlns="" id="{88EBB70B-EC0A-4079-8BEB-9354506A5942}"/>
              </a:ext>
            </a:extLst>
          </p:cNvPr>
          <p:cNvSpPr/>
          <p:nvPr/>
        </p:nvSpPr>
        <p:spPr>
          <a:xfrm>
            <a:off x="7530608" y="3967745"/>
            <a:ext cx="1841863" cy="1587813"/>
          </a:xfrm>
          <a:prstGeom prst="triangle">
            <a:avLst/>
          </a:prstGeom>
          <a:solidFill>
            <a:srgbClr val="92D050">
              <a:alpha val="35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5" name="Gelijkbenige driehoek 64">
            <a:extLst>
              <a:ext uri="{FF2B5EF4-FFF2-40B4-BE49-F238E27FC236}">
                <a16:creationId xmlns:a16="http://schemas.microsoft.com/office/drawing/2014/main" xmlns="" id="{A48FFFEB-BB9A-4F06-84BB-7A48B2982147}"/>
              </a:ext>
            </a:extLst>
          </p:cNvPr>
          <p:cNvSpPr/>
          <p:nvPr/>
        </p:nvSpPr>
        <p:spPr>
          <a:xfrm>
            <a:off x="9374988" y="3967745"/>
            <a:ext cx="1841863" cy="1587813"/>
          </a:xfrm>
          <a:prstGeom prst="triangle">
            <a:avLst/>
          </a:prstGeom>
          <a:solidFill>
            <a:srgbClr val="92D050">
              <a:alpha val="35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6" name="Tekstvak 75">
            <a:extLst>
              <a:ext uri="{FF2B5EF4-FFF2-40B4-BE49-F238E27FC236}">
                <a16:creationId xmlns:a16="http://schemas.microsoft.com/office/drawing/2014/main" xmlns="" id="{3F1C960A-C749-4F2E-B06C-3F7C4204F43A}"/>
              </a:ext>
            </a:extLst>
          </p:cNvPr>
          <p:cNvSpPr txBox="1"/>
          <p:nvPr/>
        </p:nvSpPr>
        <p:spPr>
          <a:xfrm>
            <a:off x="9045896" y="3582081"/>
            <a:ext cx="712567" cy="276999"/>
          </a:xfrm>
          <a:prstGeom prst="rect">
            <a:avLst/>
          </a:prstGeom>
          <a:noFill/>
        </p:spPr>
        <p:txBody>
          <a:bodyPr wrap="square" lIns="0" tIns="0" rIns="0" bIns="0" rtlCol="0">
            <a:spAutoFit/>
          </a:bodyPr>
          <a:lstStyle>
            <a:defPPr>
              <a:defRPr lang="nl-NL"/>
            </a:defPPr>
            <a:lvl1pPr>
              <a:defRPr sz="1200" b="1"/>
            </a:lvl1pPr>
          </a:lstStyle>
          <a:p>
            <a:pPr algn="ctr"/>
            <a:r>
              <a:rPr lang="nl-NL" sz="1800" dirty="0">
                <a:solidFill>
                  <a:schemeClr val="accent6">
                    <a:lumMod val="50000"/>
                  </a:schemeClr>
                </a:solidFill>
                <a:latin typeface="Arial" panose="020B0604020202020204" pitchFamily="34" charset="0"/>
                <a:cs typeface="Arial" panose="020B0604020202020204" pitchFamily="34" charset="0"/>
              </a:rPr>
              <a:t>BIM</a:t>
            </a:r>
          </a:p>
        </p:txBody>
      </p:sp>
      <p:sp>
        <p:nvSpPr>
          <p:cNvPr id="77" name="Tekstvak 76">
            <a:extLst>
              <a:ext uri="{FF2B5EF4-FFF2-40B4-BE49-F238E27FC236}">
                <a16:creationId xmlns:a16="http://schemas.microsoft.com/office/drawing/2014/main" xmlns="" id="{2B24037F-6035-4BF8-8B50-EE782068BDB1}"/>
              </a:ext>
            </a:extLst>
          </p:cNvPr>
          <p:cNvSpPr txBox="1"/>
          <p:nvPr/>
        </p:nvSpPr>
        <p:spPr>
          <a:xfrm>
            <a:off x="8098647" y="5183820"/>
            <a:ext cx="628377" cy="276999"/>
          </a:xfrm>
          <a:prstGeom prst="rect">
            <a:avLst/>
          </a:prstGeom>
          <a:noFill/>
        </p:spPr>
        <p:txBody>
          <a:bodyPr wrap="none" lIns="0" tIns="0" rIns="0" bIns="0" rtlCol="0">
            <a:spAutoFit/>
          </a:bodyPr>
          <a:lstStyle>
            <a:defPPr>
              <a:defRPr lang="nl-NL"/>
            </a:defPPr>
            <a:lvl1pPr>
              <a:defRPr sz="1200" b="1"/>
            </a:lvl1pPr>
          </a:lstStyle>
          <a:p>
            <a:pPr algn="ctr"/>
            <a:r>
              <a:rPr lang="nl-NL" sz="1800" dirty="0">
                <a:solidFill>
                  <a:schemeClr val="accent6">
                    <a:lumMod val="75000"/>
                  </a:schemeClr>
                </a:solidFill>
                <a:latin typeface="Arial" panose="020B0604020202020204" pitchFamily="34" charset="0"/>
                <a:cs typeface="Arial" panose="020B0604020202020204" pitchFamily="34" charset="0"/>
              </a:rPr>
              <a:t>LEAN</a:t>
            </a:r>
          </a:p>
        </p:txBody>
      </p:sp>
      <p:sp>
        <p:nvSpPr>
          <p:cNvPr id="44" name="Tekstvak 43">
            <a:extLst>
              <a:ext uri="{FF2B5EF4-FFF2-40B4-BE49-F238E27FC236}">
                <a16:creationId xmlns:a16="http://schemas.microsoft.com/office/drawing/2014/main" xmlns="" id="{13AF6BC2-56F4-4123-A14A-78234B604D42}"/>
              </a:ext>
            </a:extLst>
          </p:cNvPr>
          <p:cNvSpPr txBox="1"/>
          <p:nvPr/>
        </p:nvSpPr>
        <p:spPr>
          <a:xfrm>
            <a:off x="9613570" y="5197141"/>
            <a:ext cx="1410643" cy="276999"/>
          </a:xfrm>
          <a:prstGeom prst="rect">
            <a:avLst/>
          </a:prstGeom>
          <a:noFill/>
        </p:spPr>
        <p:txBody>
          <a:bodyPr wrap="none" lIns="0" tIns="0" rIns="0" bIns="0" rtlCol="0">
            <a:spAutoFit/>
          </a:bodyPr>
          <a:lstStyle>
            <a:defPPr>
              <a:defRPr lang="nl-NL"/>
            </a:defPPr>
            <a:lvl1pPr>
              <a:defRPr sz="1200" b="1"/>
            </a:lvl1pPr>
          </a:lstStyle>
          <a:p>
            <a:pPr algn="ctr"/>
            <a:r>
              <a:rPr lang="nl-NL" sz="1800" dirty="0">
                <a:solidFill>
                  <a:schemeClr val="accent6">
                    <a:lumMod val="75000"/>
                  </a:schemeClr>
                </a:solidFill>
                <a:latin typeface="Arial" panose="020B0604020202020204" pitchFamily="34" charset="0"/>
                <a:cs typeface="Arial" panose="020B0604020202020204" pitchFamily="34" charset="0"/>
              </a:rPr>
              <a:t>Commitment</a:t>
            </a:r>
          </a:p>
        </p:txBody>
      </p:sp>
      <p:sp>
        <p:nvSpPr>
          <p:cNvPr id="78" name="Tekstvak 77">
            <a:extLst>
              <a:ext uri="{FF2B5EF4-FFF2-40B4-BE49-F238E27FC236}">
                <a16:creationId xmlns:a16="http://schemas.microsoft.com/office/drawing/2014/main" xmlns="" id="{B33F57D2-F8D2-4650-BED5-744349AD4DB2}"/>
              </a:ext>
            </a:extLst>
          </p:cNvPr>
          <p:cNvSpPr txBox="1"/>
          <p:nvPr/>
        </p:nvSpPr>
        <p:spPr>
          <a:xfrm>
            <a:off x="8738581" y="4002577"/>
            <a:ext cx="1269578" cy="276999"/>
          </a:xfrm>
          <a:prstGeom prst="rect">
            <a:avLst/>
          </a:prstGeom>
          <a:noFill/>
        </p:spPr>
        <p:txBody>
          <a:bodyPr wrap="none" lIns="0" tIns="0" rIns="0" bIns="0" rtlCol="0">
            <a:spAutoFit/>
          </a:bodyPr>
          <a:lstStyle>
            <a:defPPr>
              <a:defRPr lang="nl-NL"/>
            </a:defPPr>
            <a:lvl1pPr>
              <a:defRPr sz="1200" b="1"/>
            </a:lvl1pPr>
          </a:lstStyle>
          <a:p>
            <a:pPr algn="ctr"/>
            <a:r>
              <a:rPr lang="nl-NL" sz="1800" dirty="0">
                <a:latin typeface="Arial" panose="020B0604020202020204" pitchFamily="34" charset="0"/>
                <a:cs typeface="Arial" panose="020B0604020202020204" pitchFamily="34" charset="0"/>
              </a:rPr>
              <a:t>Organisatie</a:t>
            </a:r>
          </a:p>
        </p:txBody>
      </p:sp>
      <p:sp>
        <p:nvSpPr>
          <p:cNvPr id="24" name="Tekstvak 23"/>
          <p:cNvSpPr txBox="1"/>
          <p:nvPr/>
        </p:nvSpPr>
        <p:spPr>
          <a:xfrm>
            <a:off x="914400" y="1458227"/>
            <a:ext cx="6934840" cy="3416320"/>
          </a:xfrm>
          <a:prstGeom prst="rect">
            <a:avLst/>
          </a:prstGeom>
          <a:noFill/>
        </p:spPr>
        <p:txBody>
          <a:bodyPr wrap="square" rtlCol="0">
            <a:spAutoFit/>
          </a:bodyPr>
          <a:lstStyle/>
          <a:p>
            <a:pPr marL="285750" indent="-285750">
              <a:buFont typeface="Arial" charset="0"/>
              <a:buChar char="•"/>
            </a:pPr>
            <a:r>
              <a:rPr lang="nl-NL" sz="2400" dirty="0">
                <a:solidFill>
                  <a:srgbClr val="002060"/>
                </a:solidFill>
              </a:rPr>
              <a:t>Geen uitvoerder, wel kwaliteitscontrole</a:t>
            </a:r>
          </a:p>
          <a:p>
            <a:pPr marL="285750" indent="-285750">
              <a:buFont typeface="Arial" charset="0"/>
              <a:buChar char="•"/>
            </a:pPr>
            <a:r>
              <a:rPr lang="nl-NL" sz="2400" dirty="0">
                <a:solidFill>
                  <a:srgbClr val="002060"/>
                </a:solidFill>
              </a:rPr>
              <a:t>Duidelijk contract</a:t>
            </a:r>
          </a:p>
          <a:p>
            <a:pPr marL="742950" lvl="1" indent="-285750">
              <a:buFont typeface="Arial" charset="0"/>
              <a:buChar char="•"/>
            </a:pPr>
            <a:r>
              <a:rPr lang="nl-NL" sz="2400" dirty="0">
                <a:solidFill>
                  <a:srgbClr val="002060"/>
                </a:solidFill>
              </a:rPr>
              <a:t>Opdrachtgever bepaald goed of fout</a:t>
            </a:r>
          </a:p>
          <a:p>
            <a:pPr marL="742950" lvl="1" indent="-285750">
              <a:buFont typeface="Arial" charset="0"/>
              <a:buChar char="•"/>
            </a:pPr>
            <a:r>
              <a:rPr lang="nl-NL" sz="2400" dirty="0" smtClean="0">
                <a:solidFill>
                  <a:srgbClr val="002060"/>
                </a:solidFill>
              </a:rPr>
              <a:t>Consequenties </a:t>
            </a:r>
            <a:r>
              <a:rPr lang="nl-NL" sz="2400" dirty="0">
                <a:solidFill>
                  <a:srgbClr val="002060"/>
                </a:solidFill>
              </a:rPr>
              <a:t>bij veroorzaker</a:t>
            </a:r>
          </a:p>
          <a:p>
            <a:pPr marL="285750" indent="-285750">
              <a:buFont typeface="Arial" charset="0"/>
              <a:buChar char="•"/>
            </a:pPr>
            <a:r>
              <a:rPr lang="nl-NL" sz="2400" dirty="0">
                <a:solidFill>
                  <a:srgbClr val="002060"/>
                </a:solidFill>
              </a:rPr>
              <a:t>Bouwplaats verantwoording</a:t>
            </a:r>
          </a:p>
          <a:p>
            <a:pPr marL="742950" lvl="1" indent="-285750">
              <a:buFont typeface="Arial" charset="0"/>
              <a:buChar char="•"/>
            </a:pPr>
            <a:r>
              <a:rPr lang="nl-NL" sz="2400" dirty="0">
                <a:solidFill>
                  <a:srgbClr val="002060"/>
                </a:solidFill>
              </a:rPr>
              <a:t>VNG, schaftruimte, schoon houden</a:t>
            </a:r>
          </a:p>
          <a:p>
            <a:pPr marL="285750" indent="-285750">
              <a:buFont typeface="Arial" charset="0"/>
              <a:buChar char="•"/>
            </a:pPr>
            <a:r>
              <a:rPr lang="nl-NL" sz="2400" dirty="0" smtClean="0">
                <a:solidFill>
                  <a:srgbClr val="002060"/>
                </a:solidFill>
              </a:rPr>
              <a:t>Deelopleveringen</a:t>
            </a:r>
          </a:p>
          <a:p>
            <a:pPr marL="285750" indent="-285750">
              <a:buFont typeface="Arial" charset="0"/>
              <a:buChar char="•"/>
            </a:pPr>
            <a:r>
              <a:rPr lang="nl-NL" sz="2400" dirty="0" smtClean="0">
                <a:solidFill>
                  <a:srgbClr val="002060"/>
                </a:solidFill>
              </a:rPr>
              <a:t>KYP communicatie software</a:t>
            </a:r>
            <a:endParaRPr lang="nl-NL" sz="2400" dirty="0">
              <a:solidFill>
                <a:srgbClr val="002060"/>
              </a:solidFill>
            </a:endParaRPr>
          </a:p>
          <a:p>
            <a:pPr marL="742950" lvl="1" indent="-285750">
              <a:buFont typeface="Arial" charset="0"/>
              <a:buChar char="•"/>
            </a:pPr>
            <a:endParaRPr lang="nl-NL" sz="2400" dirty="0">
              <a:solidFill>
                <a:srgbClr val="002060"/>
              </a:solidFill>
            </a:endParaRPr>
          </a:p>
        </p:txBody>
      </p:sp>
      <p:pic>
        <p:nvPicPr>
          <p:cNvPr id="14" name="Afbeelding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8076" y="239879"/>
            <a:ext cx="1451326" cy="481146"/>
          </a:xfrm>
          <a:prstGeom prst="rect">
            <a:avLst/>
          </a:prstGeom>
        </p:spPr>
      </p:pic>
      <p:sp>
        <p:nvSpPr>
          <p:cNvPr id="17" name="Rechthoek 16"/>
          <p:cNvSpPr/>
          <p:nvPr/>
        </p:nvSpPr>
        <p:spPr>
          <a:xfrm>
            <a:off x="914400" y="4699626"/>
            <a:ext cx="4495800" cy="855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solidFill>
                  <a:schemeClr val="bg1"/>
                </a:solidFill>
                <a:latin typeface="Arial" panose="020B0604020202020204" pitchFamily="34" charset="0"/>
                <a:ea typeface="KYP" charset="0"/>
                <a:cs typeface="Arial" panose="020B0604020202020204" pitchFamily="34" charset="0"/>
              </a:rPr>
              <a:t>Eigen verantwoordelijkheid</a:t>
            </a:r>
          </a:p>
        </p:txBody>
      </p:sp>
      <p:pic>
        <p:nvPicPr>
          <p:cNvPr id="16" name="Afbeelding 15"/>
          <p:cNvPicPr>
            <a:picLocks noChangeAspect="1"/>
          </p:cNvPicPr>
          <p:nvPr/>
        </p:nvPicPr>
        <p:blipFill rotWithShape="1">
          <a:blip r:embed="rId3">
            <a:extLst>
              <a:ext uri="{28A0092B-C50C-407E-A947-70E740481C1C}">
                <a14:useLocalDpi xmlns:a14="http://schemas.microsoft.com/office/drawing/2010/main" val="0"/>
              </a:ext>
            </a:extLst>
          </a:blip>
          <a:srcRect l="62491"/>
          <a:stretch/>
        </p:blipFill>
        <p:spPr>
          <a:xfrm>
            <a:off x="4839510" y="3691711"/>
            <a:ext cx="1327881" cy="1175729"/>
          </a:xfrm>
          <a:prstGeom prst="rect">
            <a:avLst/>
          </a:prstGeom>
        </p:spPr>
      </p:pic>
      <p:pic>
        <p:nvPicPr>
          <p:cNvPr id="18" name="Afbeelding 17"/>
          <p:cNvPicPr>
            <a:picLocks noChangeAspect="1"/>
          </p:cNvPicPr>
          <p:nvPr/>
        </p:nvPicPr>
        <p:blipFill rotWithShape="1">
          <a:blip r:embed="rId3">
            <a:extLst>
              <a:ext uri="{28A0092B-C50C-407E-A947-70E740481C1C}">
                <a14:useLocalDpi xmlns:a14="http://schemas.microsoft.com/office/drawing/2010/main" val="0"/>
              </a:ext>
            </a:extLst>
          </a:blip>
          <a:srcRect l="62491"/>
          <a:stretch/>
        </p:blipFill>
        <p:spPr>
          <a:xfrm>
            <a:off x="239022" y="6035040"/>
            <a:ext cx="905077" cy="801371"/>
          </a:xfrm>
          <a:prstGeom prst="rect">
            <a:avLst/>
          </a:prstGeom>
        </p:spPr>
      </p:pic>
    </p:spTree>
    <p:extLst>
      <p:ext uri="{BB962C8B-B14F-4D97-AF65-F5344CB8AC3E}">
        <p14:creationId xmlns:p14="http://schemas.microsoft.com/office/powerpoint/2010/main" val="1325670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p:cNvSpPr txBox="1"/>
          <p:nvPr/>
        </p:nvSpPr>
        <p:spPr>
          <a:xfrm>
            <a:off x="934079" y="1647198"/>
            <a:ext cx="10374086" cy="3170099"/>
          </a:xfrm>
          <a:prstGeom prst="rect">
            <a:avLst/>
          </a:prstGeom>
          <a:noFill/>
        </p:spPr>
        <p:txBody>
          <a:bodyPr wrap="square" rtlCol="0">
            <a:spAutoFit/>
          </a:bodyPr>
          <a:lstStyle/>
          <a:p>
            <a:pPr marL="285750" indent="-285750">
              <a:buFont typeface="Arial" charset="0"/>
              <a:buChar char="•"/>
            </a:pPr>
            <a:r>
              <a:rPr lang="nl-NL" sz="4000" dirty="0">
                <a:solidFill>
                  <a:srgbClr val="002060"/>
                </a:solidFill>
              </a:rPr>
              <a:t>Bouwplaats kosten:		3 %		</a:t>
            </a:r>
          </a:p>
          <a:p>
            <a:pPr marL="285750" indent="-285750">
              <a:buFont typeface="Arial" charset="0"/>
              <a:buChar char="•"/>
            </a:pPr>
            <a:r>
              <a:rPr lang="nl-NL" sz="4000" dirty="0">
                <a:solidFill>
                  <a:srgbClr val="002060"/>
                </a:solidFill>
              </a:rPr>
              <a:t>Post onvoorzien:		0 %	</a:t>
            </a:r>
            <a:endParaRPr lang="nl-NL" sz="4000" dirty="0">
              <a:solidFill>
                <a:schemeClr val="tx1">
                  <a:lumMod val="50000"/>
                  <a:lumOff val="50000"/>
                </a:schemeClr>
              </a:solidFill>
            </a:endParaRPr>
          </a:p>
          <a:p>
            <a:pPr marL="285750" indent="-285750">
              <a:buFont typeface="Arial" charset="0"/>
              <a:buChar char="•"/>
            </a:pPr>
            <a:r>
              <a:rPr lang="nl-NL" sz="4000" dirty="0">
                <a:solidFill>
                  <a:srgbClr val="002060"/>
                </a:solidFill>
              </a:rPr>
              <a:t>Project faalkosten:	 	1,5 %		</a:t>
            </a:r>
          </a:p>
          <a:p>
            <a:pPr marL="285750" indent="-285750">
              <a:buFont typeface="Arial" charset="0"/>
              <a:buChar char="•"/>
            </a:pPr>
            <a:r>
              <a:rPr lang="nl-NL" sz="4000" dirty="0">
                <a:solidFill>
                  <a:srgbClr val="002060"/>
                </a:solidFill>
              </a:rPr>
              <a:t>Hierdoor bouwkosten circa 15% lager</a:t>
            </a:r>
          </a:p>
          <a:p>
            <a:pPr marL="285750" indent="-285750">
              <a:buFont typeface="Arial" charset="0"/>
              <a:buChar char="•"/>
            </a:pPr>
            <a:r>
              <a:rPr lang="nl-NL" sz="4000" dirty="0">
                <a:solidFill>
                  <a:srgbClr val="002060"/>
                </a:solidFill>
              </a:rPr>
              <a:t>Resultaat bouwpartners gelijk of meer</a:t>
            </a:r>
          </a:p>
        </p:txBody>
      </p:sp>
      <p:pic>
        <p:nvPicPr>
          <p:cNvPr id="8" name="Afbeelding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8076" y="239879"/>
            <a:ext cx="1451326" cy="481146"/>
          </a:xfrm>
          <a:prstGeom prst="rect">
            <a:avLst/>
          </a:prstGeom>
        </p:spPr>
      </p:pic>
      <p:pic>
        <p:nvPicPr>
          <p:cNvPr id="9" name="Afbeelding 8"/>
          <p:cNvPicPr>
            <a:picLocks noChangeAspect="1"/>
          </p:cNvPicPr>
          <p:nvPr/>
        </p:nvPicPr>
        <p:blipFill rotWithShape="1">
          <a:blip r:embed="rId3">
            <a:extLst>
              <a:ext uri="{28A0092B-C50C-407E-A947-70E740481C1C}">
                <a14:useLocalDpi xmlns:a14="http://schemas.microsoft.com/office/drawing/2010/main" val="0"/>
              </a:ext>
            </a:extLst>
          </a:blip>
          <a:srcRect l="62491"/>
          <a:stretch/>
        </p:blipFill>
        <p:spPr>
          <a:xfrm>
            <a:off x="239022" y="6035040"/>
            <a:ext cx="905077" cy="801371"/>
          </a:xfrm>
          <a:prstGeom prst="rect">
            <a:avLst/>
          </a:prstGeom>
        </p:spPr>
      </p:pic>
      <p:sp>
        <p:nvSpPr>
          <p:cNvPr id="10" name="Tekstvak 9"/>
          <p:cNvSpPr txBox="1"/>
          <p:nvPr/>
        </p:nvSpPr>
        <p:spPr>
          <a:xfrm>
            <a:off x="428828" y="552220"/>
            <a:ext cx="3185552" cy="646331"/>
          </a:xfrm>
          <a:prstGeom prst="rect">
            <a:avLst/>
          </a:prstGeom>
          <a:noFill/>
        </p:spPr>
        <p:txBody>
          <a:bodyPr wrap="none" rtlCol="0">
            <a:spAutoFit/>
          </a:bodyPr>
          <a:lstStyle/>
          <a:p>
            <a:r>
              <a:rPr lang="nl-NL" sz="3600" b="1" dirty="0">
                <a:solidFill>
                  <a:schemeClr val="accent1">
                    <a:lumMod val="75000"/>
                  </a:schemeClr>
                </a:solidFill>
                <a:latin typeface="Arial" panose="020B0604020202020204" pitchFamily="34" charset="0"/>
                <a:cs typeface="Arial" panose="020B0604020202020204" pitchFamily="34" charset="0"/>
              </a:rPr>
              <a:t>RESULTATEN</a:t>
            </a:r>
          </a:p>
        </p:txBody>
      </p:sp>
    </p:spTree>
    <p:extLst>
      <p:ext uri="{BB962C8B-B14F-4D97-AF65-F5344CB8AC3E}">
        <p14:creationId xmlns:p14="http://schemas.microsoft.com/office/powerpoint/2010/main" val="1810039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p:cNvSpPr txBox="1"/>
          <p:nvPr/>
        </p:nvSpPr>
        <p:spPr>
          <a:xfrm>
            <a:off x="934078" y="1647198"/>
            <a:ext cx="11257921" cy="3785652"/>
          </a:xfrm>
          <a:prstGeom prst="rect">
            <a:avLst/>
          </a:prstGeom>
          <a:noFill/>
        </p:spPr>
        <p:txBody>
          <a:bodyPr wrap="square" rtlCol="0">
            <a:spAutoFit/>
          </a:bodyPr>
          <a:lstStyle/>
          <a:p>
            <a:pPr marL="285750" indent="-285750">
              <a:buFont typeface="Arial" charset="0"/>
              <a:buChar char="•"/>
            </a:pPr>
            <a:r>
              <a:rPr lang="nl-NL" sz="4000" dirty="0">
                <a:solidFill>
                  <a:srgbClr val="002060"/>
                </a:solidFill>
              </a:rPr>
              <a:t>Formeer een werkgroep</a:t>
            </a:r>
          </a:p>
          <a:p>
            <a:pPr marL="285750" indent="-285750">
              <a:buFont typeface="Arial" charset="0"/>
              <a:buChar char="•"/>
            </a:pPr>
            <a:r>
              <a:rPr lang="nl-NL" sz="4000" dirty="0">
                <a:solidFill>
                  <a:srgbClr val="002060"/>
                </a:solidFill>
              </a:rPr>
              <a:t>Kies 1 of 2 onderdelen die je wilt aanpakken</a:t>
            </a:r>
          </a:p>
          <a:p>
            <a:pPr marL="742950" lvl="1" indent="-285750">
              <a:buFont typeface="Arial" charset="0"/>
              <a:buChar char="•"/>
            </a:pPr>
            <a:r>
              <a:rPr lang="nl-NL" sz="4000" dirty="0">
                <a:solidFill>
                  <a:srgbClr val="002060"/>
                </a:solidFill>
              </a:rPr>
              <a:t>Uitvoerder alleen voor kwaliteit en voortgang</a:t>
            </a:r>
          </a:p>
          <a:p>
            <a:pPr marL="742950" lvl="1" indent="-285750">
              <a:buFont typeface="Arial" charset="0"/>
              <a:buChar char="•"/>
            </a:pPr>
            <a:r>
              <a:rPr lang="nl-NL" sz="4000" dirty="0">
                <a:solidFill>
                  <a:srgbClr val="002060"/>
                </a:solidFill>
              </a:rPr>
              <a:t>BIM als contract</a:t>
            </a:r>
          </a:p>
          <a:p>
            <a:pPr marL="742950" lvl="1" indent="-285750">
              <a:buFont typeface="Arial" charset="0"/>
              <a:buChar char="•"/>
            </a:pPr>
            <a:r>
              <a:rPr lang="nl-NL" sz="4000" dirty="0" smtClean="0">
                <a:solidFill>
                  <a:srgbClr val="002060"/>
                </a:solidFill>
              </a:rPr>
              <a:t>Geen in-</a:t>
            </a:r>
            <a:r>
              <a:rPr lang="nl-NL" sz="4000" smtClean="0">
                <a:solidFill>
                  <a:srgbClr val="002060"/>
                </a:solidFill>
              </a:rPr>
              <a:t>/aankoop </a:t>
            </a:r>
            <a:r>
              <a:rPr lang="nl-NL" sz="4000" dirty="0" smtClean="0">
                <a:solidFill>
                  <a:srgbClr val="002060"/>
                </a:solidFill>
              </a:rPr>
              <a:t>maar samenwerken</a:t>
            </a:r>
            <a:endParaRPr lang="nl-NL" sz="4000" dirty="0">
              <a:solidFill>
                <a:srgbClr val="002060"/>
              </a:solidFill>
            </a:endParaRPr>
          </a:p>
          <a:p>
            <a:pPr marL="285750" indent="-285750">
              <a:buFont typeface="Arial" charset="0"/>
              <a:buChar char="•"/>
            </a:pPr>
            <a:r>
              <a:rPr lang="nl-NL" sz="4000" dirty="0" smtClean="0">
                <a:solidFill>
                  <a:srgbClr val="002060"/>
                </a:solidFill>
              </a:rPr>
              <a:t>KYP als communic</a:t>
            </a:r>
            <a:r>
              <a:rPr lang="nl-NL" sz="4000" dirty="0" smtClean="0">
                <a:solidFill>
                  <a:srgbClr val="002060"/>
                </a:solidFill>
              </a:rPr>
              <a:t>atie software tussen partners</a:t>
            </a:r>
          </a:p>
        </p:txBody>
      </p:sp>
      <p:pic>
        <p:nvPicPr>
          <p:cNvPr id="8" name="Afbeelding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8076" y="239879"/>
            <a:ext cx="1451326" cy="481146"/>
          </a:xfrm>
          <a:prstGeom prst="rect">
            <a:avLst/>
          </a:prstGeom>
        </p:spPr>
      </p:pic>
      <p:pic>
        <p:nvPicPr>
          <p:cNvPr id="9" name="Afbeelding 8"/>
          <p:cNvPicPr>
            <a:picLocks noChangeAspect="1"/>
          </p:cNvPicPr>
          <p:nvPr/>
        </p:nvPicPr>
        <p:blipFill rotWithShape="1">
          <a:blip r:embed="rId3">
            <a:extLst>
              <a:ext uri="{28A0092B-C50C-407E-A947-70E740481C1C}">
                <a14:useLocalDpi xmlns:a14="http://schemas.microsoft.com/office/drawing/2010/main" val="0"/>
              </a:ext>
            </a:extLst>
          </a:blip>
          <a:srcRect l="62491"/>
          <a:stretch/>
        </p:blipFill>
        <p:spPr>
          <a:xfrm>
            <a:off x="239023" y="6220996"/>
            <a:ext cx="695056" cy="615415"/>
          </a:xfrm>
          <a:prstGeom prst="rect">
            <a:avLst/>
          </a:prstGeom>
        </p:spPr>
      </p:pic>
      <p:sp>
        <p:nvSpPr>
          <p:cNvPr id="10" name="Tekstvak 9"/>
          <p:cNvSpPr txBox="1"/>
          <p:nvPr/>
        </p:nvSpPr>
        <p:spPr>
          <a:xfrm>
            <a:off x="428828" y="552220"/>
            <a:ext cx="4211409" cy="646331"/>
          </a:xfrm>
          <a:prstGeom prst="rect">
            <a:avLst/>
          </a:prstGeom>
          <a:noFill/>
        </p:spPr>
        <p:txBody>
          <a:bodyPr wrap="none" rtlCol="0">
            <a:spAutoFit/>
          </a:bodyPr>
          <a:lstStyle/>
          <a:p>
            <a:r>
              <a:rPr lang="nl-NL" sz="3600" b="1" dirty="0">
                <a:solidFill>
                  <a:schemeClr val="accent1">
                    <a:lumMod val="75000"/>
                  </a:schemeClr>
                </a:solidFill>
                <a:latin typeface="Arial" panose="020B0604020202020204" pitchFamily="34" charset="0"/>
                <a:cs typeface="Arial" panose="020B0604020202020204" pitchFamily="34" charset="0"/>
              </a:rPr>
              <a:t>MORGEN starten?</a:t>
            </a:r>
          </a:p>
        </p:txBody>
      </p:sp>
    </p:spTree>
    <p:extLst>
      <p:ext uri="{BB962C8B-B14F-4D97-AF65-F5344CB8AC3E}">
        <p14:creationId xmlns:p14="http://schemas.microsoft.com/office/powerpoint/2010/main" val="1374497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365124"/>
            <a:ext cx="12192000" cy="6016625"/>
          </a:xfrm>
        </p:spPr>
        <p:txBody>
          <a:bodyPr>
            <a:normAutofit fontScale="90000"/>
          </a:bodyPr>
          <a:lstStyle/>
          <a:p>
            <a:pPr algn="ctr"/>
            <a:r>
              <a:rPr lang="nl-NL" dirty="0">
                <a:solidFill>
                  <a:srgbClr val="002060"/>
                </a:solidFill>
                <a:latin typeface="Arial" panose="020B0604020202020204" pitchFamily="34" charset="0"/>
                <a:cs typeface="Arial" panose="020B0604020202020204" pitchFamily="34" charset="0"/>
              </a:rPr>
              <a:t>BOUW “</a:t>
            </a:r>
            <a:r>
              <a:rPr lang="nl-NL" sz="4800" dirty="0">
                <a:solidFill>
                  <a:srgbClr val="002060"/>
                </a:solidFill>
                <a:latin typeface="Arial" charset="0"/>
                <a:ea typeface="Arial" charset="0"/>
                <a:cs typeface="Arial" charset="0"/>
              </a:rPr>
              <a:t>EN</a:t>
            </a:r>
            <a:r>
              <a:rPr lang="nl-NL" sz="4800" dirty="0">
                <a:solidFill>
                  <a:srgbClr val="FF0000"/>
                </a:solidFill>
                <a:latin typeface="Arial" charset="0"/>
                <a:ea typeface="Arial" charset="0"/>
                <a:cs typeface="Arial" charset="0"/>
              </a:rPr>
              <a:t>BLOC</a:t>
            </a:r>
            <a:r>
              <a:rPr lang="nl-NL" dirty="0">
                <a:solidFill>
                  <a:srgbClr val="002060"/>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r>
            <a:br>
              <a:rPr lang="nl-NL" dirty="0">
                <a:latin typeface="Arial" panose="020B0604020202020204" pitchFamily="34" charset="0"/>
                <a:cs typeface="Arial" panose="020B0604020202020204" pitchFamily="34" charset="0"/>
              </a:rPr>
            </a:br>
            <a:r>
              <a:rPr lang="nl-NL" dirty="0">
                <a:latin typeface="Arial" panose="020B0604020202020204" pitchFamily="34" charset="0"/>
                <a:cs typeface="Arial" panose="020B0604020202020204" pitchFamily="34" charset="0"/>
              </a:rPr>
              <a:t/>
            </a:r>
            <a:br>
              <a:rPr lang="nl-NL" dirty="0">
                <a:latin typeface="Arial" panose="020B0604020202020204" pitchFamily="34" charset="0"/>
                <a:cs typeface="Arial" panose="020B0604020202020204" pitchFamily="34" charset="0"/>
              </a:rPr>
            </a:br>
            <a:r>
              <a:rPr lang="nl-NL" sz="4000" dirty="0">
                <a:solidFill>
                  <a:srgbClr val="002060"/>
                </a:solidFill>
                <a:latin typeface="Arial" panose="020B0604020202020204" pitchFamily="34" charset="0"/>
                <a:cs typeface="Arial" panose="020B0604020202020204" pitchFamily="34" charset="0"/>
              </a:rPr>
              <a:t>zonder hoofdaannemer, </a:t>
            </a:r>
            <a:br>
              <a:rPr lang="nl-NL" sz="4000" dirty="0">
                <a:solidFill>
                  <a:srgbClr val="002060"/>
                </a:solidFill>
                <a:latin typeface="Arial" panose="020B0604020202020204" pitchFamily="34" charset="0"/>
                <a:cs typeface="Arial" panose="020B0604020202020204" pitchFamily="34" charset="0"/>
              </a:rPr>
            </a:br>
            <a:r>
              <a:rPr lang="nl-NL" sz="4000" dirty="0">
                <a:solidFill>
                  <a:srgbClr val="002060"/>
                </a:solidFill>
                <a:latin typeface="Arial" panose="020B0604020202020204" pitchFamily="34" charset="0"/>
                <a:cs typeface="Arial" panose="020B0604020202020204" pitchFamily="34" charset="0"/>
              </a:rPr>
              <a:t>zonder </a:t>
            </a:r>
            <a:r>
              <a:rPr lang="nl-NL" sz="4000" dirty="0" smtClean="0">
                <a:solidFill>
                  <a:srgbClr val="002060"/>
                </a:solidFill>
                <a:latin typeface="Arial" panose="020B0604020202020204" pitchFamily="34" charset="0"/>
                <a:cs typeface="Arial" panose="020B0604020202020204" pitchFamily="34" charset="0"/>
              </a:rPr>
              <a:t>werfleider, </a:t>
            </a:r>
            <a:r>
              <a:rPr lang="nl-NL" sz="4000" dirty="0">
                <a:solidFill>
                  <a:srgbClr val="002060"/>
                </a:solidFill>
                <a:latin typeface="Arial" panose="020B0604020202020204" pitchFamily="34" charset="0"/>
                <a:cs typeface="Arial" panose="020B0604020202020204" pitchFamily="34" charset="0"/>
              </a:rPr>
              <a:t/>
            </a:r>
            <a:br>
              <a:rPr lang="nl-NL" sz="4000" dirty="0">
                <a:solidFill>
                  <a:srgbClr val="002060"/>
                </a:solidFill>
                <a:latin typeface="Arial" panose="020B0604020202020204" pitchFamily="34" charset="0"/>
                <a:cs typeface="Arial" panose="020B0604020202020204" pitchFamily="34" charset="0"/>
              </a:rPr>
            </a:br>
            <a:r>
              <a:rPr lang="nl-NL" sz="4000" dirty="0">
                <a:solidFill>
                  <a:srgbClr val="002060"/>
                </a:solidFill>
                <a:latin typeface="Arial" panose="020B0604020202020204" pitchFamily="34" charset="0"/>
                <a:cs typeface="Arial" panose="020B0604020202020204" pitchFamily="34" charset="0"/>
              </a:rPr>
              <a:t>zonder bestek </a:t>
            </a:r>
            <a:br>
              <a:rPr lang="nl-NL" sz="4000" dirty="0">
                <a:solidFill>
                  <a:srgbClr val="002060"/>
                </a:solidFill>
                <a:latin typeface="Arial" panose="020B0604020202020204" pitchFamily="34" charset="0"/>
                <a:cs typeface="Arial" panose="020B0604020202020204" pitchFamily="34" charset="0"/>
              </a:rPr>
            </a:br>
            <a:r>
              <a:rPr lang="nl-NL" sz="4000" dirty="0">
                <a:solidFill>
                  <a:srgbClr val="002060"/>
                </a:solidFill>
                <a:latin typeface="Arial" panose="020B0604020202020204" pitchFamily="34" charset="0"/>
                <a:cs typeface="Arial" panose="020B0604020202020204" pitchFamily="34" charset="0"/>
              </a:rPr>
              <a:t>maar met 15% kostenbesparing</a:t>
            </a:r>
            <a:br>
              <a:rPr lang="nl-NL" sz="4000" dirty="0">
                <a:solidFill>
                  <a:srgbClr val="002060"/>
                </a:solidFill>
                <a:latin typeface="Arial" panose="020B0604020202020204" pitchFamily="34" charset="0"/>
                <a:cs typeface="Arial" panose="020B0604020202020204" pitchFamily="34" charset="0"/>
              </a:rPr>
            </a:br>
            <a:r>
              <a:rPr lang="nl-NL" sz="4000" dirty="0">
                <a:solidFill>
                  <a:srgbClr val="002060"/>
                </a:solidFill>
                <a:latin typeface="Arial" panose="020B0604020202020204" pitchFamily="34" charset="0"/>
                <a:cs typeface="Arial" panose="020B0604020202020204" pitchFamily="34" charset="0"/>
              </a:rPr>
              <a:t>door</a:t>
            </a:r>
            <a:r>
              <a:rPr lang="nl-NL" sz="4000" dirty="0">
                <a:latin typeface="Arial" panose="020B0604020202020204" pitchFamily="34" charset="0"/>
                <a:cs typeface="Arial" panose="020B0604020202020204" pitchFamily="34" charset="0"/>
              </a:rPr>
              <a:t/>
            </a:r>
            <a:br>
              <a:rPr lang="nl-NL" sz="4000" dirty="0">
                <a:latin typeface="Arial" panose="020B0604020202020204" pitchFamily="34" charset="0"/>
                <a:cs typeface="Arial" panose="020B0604020202020204" pitchFamily="34" charset="0"/>
              </a:rPr>
            </a:br>
            <a:r>
              <a:rPr lang="nl-NL" sz="4000" dirty="0">
                <a:latin typeface="Arial" panose="020B0604020202020204" pitchFamily="34" charset="0"/>
                <a:cs typeface="Arial" panose="020B0604020202020204" pitchFamily="34" charset="0"/>
              </a:rPr>
              <a:t/>
            </a:r>
            <a:br>
              <a:rPr lang="nl-NL" sz="4000" dirty="0">
                <a:latin typeface="Arial" panose="020B0604020202020204" pitchFamily="34" charset="0"/>
                <a:cs typeface="Arial" panose="020B0604020202020204" pitchFamily="34" charset="0"/>
              </a:rPr>
            </a:br>
            <a:r>
              <a:rPr lang="nl-NL" sz="4000" b="1" i="1" dirty="0">
                <a:solidFill>
                  <a:srgbClr val="FF0000"/>
                </a:solidFill>
                <a:latin typeface="Arial" panose="020B0604020202020204" pitchFamily="34" charset="0"/>
                <a:cs typeface="Arial" panose="020B0604020202020204" pitchFamily="34" charset="0"/>
              </a:rPr>
              <a:t>B</a:t>
            </a:r>
            <a:r>
              <a:rPr lang="nl-NL" sz="4000" b="1" i="1" dirty="0">
                <a:solidFill>
                  <a:schemeClr val="accent6">
                    <a:lumMod val="75000"/>
                  </a:schemeClr>
                </a:solidFill>
                <a:latin typeface="Arial" panose="020B0604020202020204" pitchFamily="34" charset="0"/>
                <a:cs typeface="Arial" panose="020B0604020202020204" pitchFamily="34" charset="0"/>
              </a:rPr>
              <a:t>IM, </a:t>
            </a:r>
            <a:r>
              <a:rPr lang="nl-NL" sz="4000" b="1" i="1" dirty="0">
                <a:solidFill>
                  <a:srgbClr val="FF0000"/>
                </a:solidFill>
                <a:latin typeface="Arial" panose="020B0604020202020204" pitchFamily="34" charset="0"/>
                <a:cs typeface="Arial" panose="020B0604020202020204" pitchFamily="34" charset="0"/>
              </a:rPr>
              <a:t>L</a:t>
            </a:r>
            <a:r>
              <a:rPr lang="nl-NL" sz="4000" b="1" i="1" dirty="0">
                <a:solidFill>
                  <a:schemeClr val="accent6">
                    <a:lumMod val="75000"/>
                  </a:schemeClr>
                </a:solidFill>
                <a:latin typeface="Arial" panose="020B0604020202020204" pitchFamily="34" charset="0"/>
                <a:cs typeface="Arial" panose="020B0604020202020204" pitchFamily="34" charset="0"/>
              </a:rPr>
              <a:t>EAN </a:t>
            </a:r>
            <a:r>
              <a:rPr lang="nl-NL" sz="4000" i="1" dirty="0">
                <a:solidFill>
                  <a:srgbClr val="002060"/>
                </a:solidFill>
                <a:latin typeface="Arial" panose="020B0604020202020204" pitchFamily="34" charset="0"/>
                <a:cs typeface="Arial" panose="020B0604020202020204" pitchFamily="34" charset="0"/>
              </a:rPr>
              <a:t>en de</a:t>
            </a:r>
            <a:r>
              <a:rPr lang="nl-NL" sz="4000" b="1" i="1" dirty="0">
                <a:solidFill>
                  <a:schemeClr val="accent6">
                    <a:lumMod val="75000"/>
                  </a:schemeClr>
                </a:solidFill>
                <a:latin typeface="Arial" panose="020B0604020202020204" pitchFamily="34" charset="0"/>
                <a:cs typeface="Arial" panose="020B0604020202020204" pitchFamily="34" charset="0"/>
              </a:rPr>
              <a:t> </a:t>
            </a:r>
            <a:br>
              <a:rPr lang="nl-NL" sz="4000" b="1" i="1" dirty="0">
                <a:solidFill>
                  <a:schemeClr val="accent6">
                    <a:lumMod val="75000"/>
                  </a:schemeClr>
                </a:solidFill>
                <a:latin typeface="Arial" panose="020B0604020202020204" pitchFamily="34" charset="0"/>
                <a:cs typeface="Arial" panose="020B0604020202020204" pitchFamily="34" charset="0"/>
              </a:rPr>
            </a:br>
            <a:r>
              <a:rPr lang="nl-NL" sz="4000" b="1" i="1" dirty="0">
                <a:solidFill>
                  <a:srgbClr val="FF0000"/>
                </a:solidFill>
                <a:latin typeface="Arial" panose="020B0604020202020204" pitchFamily="34" charset="0"/>
                <a:cs typeface="Arial" panose="020B0604020202020204" pitchFamily="34" charset="0"/>
              </a:rPr>
              <a:t>O</a:t>
            </a:r>
            <a:r>
              <a:rPr lang="nl-NL" sz="4000" b="1" i="1" dirty="0">
                <a:solidFill>
                  <a:schemeClr val="accent6">
                    <a:lumMod val="75000"/>
                  </a:schemeClr>
                </a:solidFill>
                <a:latin typeface="Arial" panose="020B0604020202020204" pitchFamily="34" charset="0"/>
                <a:cs typeface="Arial" panose="020B0604020202020204" pitchFamily="34" charset="0"/>
              </a:rPr>
              <a:t>rganisatie </a:t>
            </a:r>
            <a:r>
              <a:rPr lang="nl-NL" sz="4000" dirty="0">
                <a:solidFill>
                  <a:srgbClr val="002060"/>
                </a:solidFill>
                <a:latin typeface="Arial" panose="020B0604020202020204" pitchFamily="34" charset="0"/>
                <a:cs typeface="Arial" panose="020B0604020202020204" pitchFamily="34" charset="0"/>
              </a:rPr>
              <a:t>van</a:t>
            </a:r>
            <a:r>
              <a:rPr lang="nl-NL" sz="4000" b="1" i="1" dirty="0">
                <a:solidFill>
                  <a:schemeClr val="accent6">
                    <a:lumMod val="75000"/>
                  </a:schemeClr>
                </a:solidFill>
                <a:latin typeface="Arial" panose="020B0604020202020204" pitchFamily="34" charset="0"/>
                <a:cs typeface="Arial" panose="020B0604020202020204" pitchFamily="34" charset="0"/>
              </a:rPr>
              <a:t> </a:t>
            </a:r>
            <a:r>
              <a:rPr lang="nl-NL" sz="4000" b="1" i="1" dirty="0">
                <a:solidFill>
                  <a:srgbClr val="FF0000"/>
                </a:solidFill>
                <a:latin typeface="Arial" panose="020B0604020202020204" pitchFamily="34" charset="0"/>
                <a:cs typeface="Arial" panose="020B0604020202020204" pitchFamily="34" charset="0"/>
              </a:rPr>
              <a:t>C</a:t>
            </a:r>
            <a:r>
              <a:rPr lang="nl-NL" sz="4000" b="1" i="1" dirty="0">
                <a:solidFill>
                  <a:schemeClr val="accent6">
                    <a:lumMod val="75000"/>
                  </a:schemeClr>
                </a:solidFill>
                <a:latin typeface="Arial" panose="020B0604020202020204" pitchFamily="34" charset="0"/>
                <a:cs typeface="Arial" panose="020B0604020202020204" pitchFamily="34" charset="0"/>
              </a:rPr>
              <a:t>ommitment </a:t>
            </a:r>
            <a:br>
              <a:rPr lang="nl-NL" sz="4000" b="1" i="1" dirty="0">
                <a:solidFill>
                  <a:schemeClr val="accent6">
                    <a:lumMod val="75000"/>
                  </a:schemeClr>
                </a:solidFill>
                <a:latin typeface="Arial" panose="020B0604020202020204" pitchFamily="34" charset="0"/>
                <a:cs typeface="Arial" panose="020B0604020202020204" pitchFamily="34" charset="0"/>
              </a:rPr>
            </a:br>
            <a:r>
              <a:rPr lang="nl-NL" sz="4000" dirty="0">
                <a:solidFill>
                  <a:srgbClr val="002060"/>
                </a:solidFill>
                <a:latin typeface="Arial" panose="020B0604020202020204" pitchFamily="34" charset="0"/>
                <a:cs typeface="Arial" panose="020B0604020202020204" pitchFamily="34" charset="0"/>
              </a:rPr>
              <a:t>bij bouwpartners</a:t>
            </a:r>
            <a:r>
              <a:rPr lang="nl-NL" dirty="0">
                <a:solidFill>
                  <a:srgbClr val="002060"/>
                </a:solidFill>
                <a:latin typeface="Arial" panose="020B0604020202020204" pitchFamily="34" charset="0"/>
                <a:cs typeface="Arial" panose="020B0604020202020204" pitchFamily="34" charset="0"/>
              </a:rPr>
              <a:t/>
            </a:r>
            <a:br>
              <a:rPr lang="nl-NL" dirty="0">
                <a:solidFill>
                  <a:srgbClr val="002060"/>
                </a:solidFill>
                <a:latin typeface="Arial" panose="020B0604020202020204" pitchFamily="34" charset="0"/>
                <a:cs typeface="Arial" panose="020B0604020202020204" pitchFamily="34" charset="0"/>
              </a:rPr>
            </a:br>
            <a:endParaRPr lang="nl-NL" sz="2700" dirty="0">
              <a:solidFill>
                <a:srgbClr val="002060"/>
              </a:solidFill>
              <a:latin typeface="Arial" panose="020B0604020202020204" pitchFamily="34" charset="0"/>
              <a:cs typeface="Arial" panose="020B0604020202020204" pitchFamily="34" charset="0"/>
            </a:endParaRPr>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8076" y="239879"/>
            <a:ext cx="1451326" cy="481146"/>
          </a:xfrm>
          <a:prstGeom prst="rect">
            <a:avLst/>
          </a:prstGeom>
        </p:spPr>
      </p:pic>
      <p:pic>
        <p:nvPicPr>
          <p:cNvPr id="5" name="Afbeelding 4"/>
          <p:cNvPicPr>
            <a:picLocks noChangeAspect="1"/>
          </p:cNvPicPr>
          <p:nvPr/>
        </p:nvPicPr>
        <p:blipFill rotWithShape="1">
          <a:blip r:embed="rId3">
            <a:extLst>
              <a:ext uri="{28A0092B-C50C-407E-A947-70E740481C1C}">
                <a14:useLocalDpi xmlns:a14="http://schemas.microsoft.com/office/drawing/2010/main" val="0"/>
              </a:ext>
            </a:extLst>
          </a:blip>
          <a:srcRect l="62491"/>
          <a:stretch/>
        </p:blipFill>
        <p:spPr>
          <a:xfrm>
            <a:off x="239022" y="6035040"/>
            <a:ext cx="905077" cy="801371"/>
          </a:xfrm>
          <a:prstGeom prst="rect">
            <a:avLst/>
          </a:prstGeom>
        </p:spPr>
      </p:pic>
    </p:spTree>
    <p:extLst>
      <p:ext uri="{BB962C8B-B14F-4D97-AF65-F5344CB8AC3E}">
        <p14:creationId xmlns:p14="http://schemas.microsoft.com/office/powerpoint/2010/main" val="418369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2"/>
          <a:stretch>
            <a:fillRect/>
          </a:stretch>
        </p:blipFill>
        <p:spPr>
          <a:xfrm>
            <a:off x="0" y="783771"/>
            <a:ext cx="12175706" cy="5199018"/>
          </a:xfrm>
          <a:prstGeom prst="rect">
            <a:avLst/>
          </a:prstGeom>
        </p:spPr>
      </p:pic>
      <p:pic>
        <p:nvPicPr>
          <p:cNvPr id="9" name="Afbeelding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0571" y="5573853"/>
            <a:ext cx="2467025" cy="817872"/>
          </a:xfrm>
          <a:prstGeom prst="rect">
            <a:avLst/>
          </a:prstGeom>
        </p:spPr>
      </p:pic>
    </p:spTree>
    <p:extLst>
      <p:ext uri="{BB962C8B-B14F-4D97-AF65-F5344CB8AC3E}">
        <p14:creationId xmlns:p14="http://schemas.microsoft.com/office/powerpoint/2010/main" val="147338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11" descr="nwe brochure 002.jpg"/>
          <p:cNvPicPr>
            <a:picLocks noChangeAspect="1"/>
          </p:cNvPicPr>
          <p:nvPr/>
        </p:nvPicPr>
        <p:blipFill>
          <a:blip r:embed="rId2"/>
          <a:srcRect l="2411" t="3052" r="5960" b="5396"/>
          <a:stretch>
            <a:fillRect/>
          </a:stretch>
        </p:blipFill>
        <p:spPr bwMode="auto">
          <a:xfrm>
            <a:off x="7772400" y="3949599"/>
            <a:ext cx="4059981" cy="2699396"/>
          </a:xfrm>
          <a:prstGeom prst="rect">
            <a:avLst/>
          </a:prstGeom>
          <a:noFill/>
          <a:ln w="9525">
            <a:noFill/>
            <a:miter lim="800000"/>
            <a:headEnd/>
            <a:tailEnd/>
          </a:ln>
        </p:spPr>
      </p:pic>
      <p:pic>
        <p:nvPicPr>
          <p:cNvPr id="5" name="Afbeelding 7" descr="aveq071007-0129cmyk_tif.jpg"/>
          <p:cNvPicPr>
            <a:picLocks noChangeAspect="1"/>
          </p:cNvPicPr>
          <p:nvPr/>
        </p:nvPicPr>
        <p:blipFill>
          <a:blip r:embed="rId3"/>
          <a:srcRect t="4710" b="31697"/>
          <a:stretch>
            <a:fillRect/>
          </a:stretch>
        </p:blipFill>
        <p:spPr bwMode="auto">
          <a:xfrm>
            <a:off x="359619" y="4750378"/>
            <a:ext cx="3865806" cy="1898617"/>
          </a:xfrm>
          <a:prstGeom prst="rect">
            <a:avLst/>
          </a:prstGeom>
          <a:noFill/>
          <a:ln w="9525">
            <a:noFill/>
            <a:miter lim="800000"/>
            <a:headEnd/>
            <a:tailEnd/>
          </a:ln>
        </p:spPr>
      </p:pic>
      <p:pic>
        <p:nvPicPr>
          <p:cNvPr id="6" name="Afbeelding 6" descr="nwe brochure 025.jpg"/>
          <p:cNvPicPr>
            <a:picLocks noChangeAspect="1"/>
          </p:cNvPicPr>
          <p:nvPr/>
        </p:nvPicPr>
        <p:blipFill>
          <a:blip r:embed="rId4"/>
          <a:srcRect b="17955"/>
          <a:stretch>
            <a:fillRect/>
          </a:stretch>
        </p:blipFill>
        <p:spPr bwMode="auto">
          <a:xfrm>
            <a:off x="7772400" y="230187"/>
            <a:ext cx="4059981" cy="1893933"/>
          </a:xfrm>
          <a:prstGeom prst="rect">
            <a:avLst/>
          </a:prstGeom>
          <a:noFill/>
          <a:ln w="9525">
            <a:noFill/>
            <a:miter lim="800000"/>
            <a:headEnd/>
            <a:tailEnd/>
          </a:ln>
        </p:spPr>
      </p:pic>
      <p:pic>
        <p:nvPicPr>
          <p:cNvPr id="7" name="Afbeelding 6" descr="Vierzicht01.jpg"/>
          <p:cNvPicPr>
            <a:picLocks noChangeAspect="1"/>
          </p:cNvPicPr>
          <p:nvPr/>
        </p:nvPicPr>
        <p:blipFill>
          <a:blip r:embed="rId5"/>
          <a:srcRect/>
          <a:stretch>
            <a:fillRect/>
          </a:stretch>
        </p:blipFill>
        <p:spPr bwMode="auto">
          <a:xfrm>
            <a:off x="359619" y="230187"/>
            <a:ext cx="3451986" cy="2591390"/>
          </a:xfrm>
          <a:prstGeom prst="rect">
            <a:avLst/>
          </a:prstGeom>
          <a:noFill/>
          <a:ln w="9525">
            <a:noFill/>
            <a:miter lim="800000"/>
            <a:headEnd/>
            <a:tailEnd/>
          </a:ln>
        </p:spPr>
      </p:pic>
      <p:pic>
        <p:nvPicPr>
          <p:cNvPr id="8" name="Afbeelding 7" descr="nwe brochure 100.jpg"/>
          <p:cNvPicPr>
            <a:picLocks noChangeAspect="1"/>
          </p:cNvPicPr>
          <p:nvPr/>
        </p:nvPicPr>
        <p:blipFill>
          <a:blip r:embed="rId6"/>
          <a:srcRect/>
          <a:stretch>
            <a:fillRect/>
          </a:stretch>
        </p:blipFill>
        <p:spPr bwMode="auto">
          <a:xfrm>
            <a:off x="2899954" y="1456556"/>
            <a:ext cx="5085518" cy="3673674"/>
          </a:xfrm>
          <a:prstGeom prst="rect">
            <a:avLst/>
          </a:prstGeom>
          <a:noFill/>
          <a:ln w="9525">
            <a:noFill/>
            <a:miter lim="800000"/>
            <a:headEnd/>
            <a:tailEnd/>
          </a:ln>
        </p:spPr>
      </p:pic>
      <p:pic>
        <p:nvPicPr>
          <p:cNvPr id="9" name="Afbeelding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5805" y="2627923"/>
            <a:ext cx="2467025" cy="817872"/>
          </a:xfrm>
          <a:prstGeom prst="rect">
            <a:avLst/>
          </a:prstGeom>
        </p:spPr>
      </p:pic>
    </p:spTree>
    <p:extLst>
      <p:ext uri="{BB962C8B-B14F-4D97-AF65-F5344CB8AC3E}">
        <p14:creationId xmlns:p14="http://schemas.microsoft.com/office/powerpoint/2010/main" val="852699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xmlns="" id="{208EB836-8C1E-4FD7-83F7-792070D9C9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353" y="232827"/>
            <a:ext cx="6284436" cy="3703328"/>
          </a:xfrm>
          <a:prstGeom prst="rect">
            <a:avLst/>
          </a:prstGeom>
        </p:spPr>
      </p:pic>
      <p:pic>
        <p:nvPicPr>
          <p:cNvPr id="6" name="Afbeelding 5">
            <a:extLst>
              <a:ext uri="{FF2B5EF4-FFF2-40B4-BE49-F238E27FC236}">
                <a16:creationId xmlns:a16="http://schemas.microsoft.com/office/drawing/2014/main" xmlns="" id="{130C4F67-8296-43DF-851C-BD983D7B99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354" y="3936156"/>
            <a:ext cx="4096608" cy="2732397"/>
          </a:xfrm>
          <a:prstGeom prst="rect">
            <a:avLst/>
          </a:prstGeom>
        </p:spPr>
      </p:pic>
      <p:pic>
        <p:nvPicPr>
          <p:cNvPr id="7" name="Afbeelding 6">
            <a:extLst>
              <a:ext uri="{FF2B5EF4-FFF2-40B4-BE49-F238E27FC236}">
                <a16:creationId xmlns:a16="http://schemas.microsoft.com/office/drawing/2014/main" xmlns="" id="{92D6EE0D-258D-4AB0-A611-D654F8AAD5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4719" y="3936157"/>
            <a:ext cx="3825356" cy="2732397"/>
          </a:xfrm>
          <a:prstGeom prst="rect">
            <a:avLst/>
          </a:prstGeom>
        </p:spPr>
      </p:pic>
      <p:pic>
        <p:nvPicPr>
          <p:cNvPr id="8" name="Afbeelding 7">
            <a:extLst>
              <a:ext uri="{FF2B5EF4-FFF2-40B4-BE49-F238E27FC236}">
                <a16:creationId xmlns:a16="http://schemas.microsoft.com/office/drawing/2014/main" xmlns="" id="{D5113F94-0516-4B20-9153-CC0341FA73CC}"/>
              </a:ext>
            </a:extLst>
          </p:cNvPr>
          <p:cNvPicPr>
            <a:picLocks noChangeAspect="1"/>
          </p:cNvPicPr>
          <p:nvPr/>
        </p:nvPicPr>
        <p:blipFill rotWithShape="1">
          <a:blip r:embed="rId5">
            <a:extLst>
              <a:ext uri="{28A0092B-C50C-407E-A947-70E740481C1C}">
                <a14:useLocalDpi xmlns:a14="http://schemas.microsoft.com/office/drawing/2010/main" val="0"/>
              </a:ext>
            </a:extLst>
          </a:blip>
          <a:srcRect r="4889"/>
          <a:stretch/>
        </p:blipFill>
        <p:spPr>
          <a:xfrm>
            <a:off x="8108381" y="3936157"/>
            <a:ext cx="3896341" cy="2732397"/>
          </a:xfrm>
          <a:prstGeom prst="rect">
            <a:avLst/>
          </a:prstGeom>
        </p:spPr>
      </p:pic>
      <p:pic>
        <p:nvPicPr>
          <p:cNvPr id="9" name="Afbeelding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3254" y="232827"/>
            <a:ext cx="5461468" cy="3703327"/>
          </a:xfrm>
          <a:prstGeom prst="rect">
            <a:avLst/>
          </a:prstGeom>
        </p:spPr>
      </p:pic>
    </p:spTree>
    <p:extLst>
      <p:ext uri="{BB962C8B-B14F-4D97-AF65-F5344CB8AC3E}">
        <p14:creationId xmlns:p14="http://schemas.microsoft.com/office/powerpoint/2010/main" val="573430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4073253" y="0"/>
            <a:ext cx="4254500" cy="1905000"/>
          </a:xfrm>
          <a:prstGeom prst="rect">
            <a:avLst/>
          </a:prstGeom>
        </p:spPr>
      </p:pic>
      <p:sp>
        <p:nvSpPr>
          <p:cNvPr id="5" name="Titel 1"/>
          <p:cNvSpPr>
            <a:spLocks noGrp="1"/>
          </p:cNvSpPr>
          <p:nvPr>
            <p:ph type="title"/>
          </p:nvPr>
        </p:nvSpPr>
        <p:spPr>
          <a:xfrm>
            <a:off x="0" y="2692280"/>
            <a:ext cx="12192000" cy="3969777"/>
          </a:xfrm>
        </p:spPr>
        <p:txBody>
          <a:bodyPr>
            <a:normAutofit fontScale="90000"/>
          </a:bodyPr>
          <a:lstStyle/>
          <a:p>
            <a:pPr algn="ctr"/>
            <a:r>
              <a:rPr lang="nl-NL" sz="4900" dirty="0" smtClean="0">
                <a:solidFill>
                  <a:srgbClr val="002060"/>
                </a:solidFill>
                <a:latin typeface="Arial" panose="020B0604020202020204" pitchFamily="34" charset="0"/>
                <a:cs typeface="Arial" panose="020B0604020202020204" pitchFamily="34" charset="0"/>
              </a:rPr>
              <a:t>3.000 m2 kantoor</a:t>
            </a:r>
            <a:br>
              <a:rPr lang="nl-NL" sz="4900" dirty="0" smtClean="0">
                <a:solidFill>
                  <a:srgbClr val="002060"/>
                </a:solidFill>
                <a:latin typeface="Arial" panose="020B0604020202020204" pitchFamily="34" charset="0"/>
                <a:cs typeface="Arial" panose="020B0604020202020204" pitchFamily="34" charset="0"/>
              </a:rPr>
            </a:br>
            <a:r>
              <a:rPr lang="nl-NL" sz="4900" dirty="0" smtClean="0">
                <a:solidFill>
                  <a:srgbClr val="002060"/>
                </a:solidFill>
                <a:latin typeface="Arial" panose="020B0604020202020204" pitchFamily="34" charset="0"/>
                <a:cs typeface="Arial" panose="020B0604020202020204" pitchFamily="34" charset="0"/>
              </a:rPr>
              <a:t>bouwtijd 5,5 maand</a:t>
            </a:r>
            <a:br>
              <a:rPr lang="nl-NL" sz="4900" dirty="0" smtClean="0">
                <a:solidFill>
                  <a:srgbClr val="002060"/>
                </a:solidFill>
                <a:latin typeface="Arial" panose="020B0604020202020204" pitchFamily="34" charset="0"/>
                <a:cs typeface="Arial" panose="020B0604020202020204" pitchFamily="34" charset="0"/>
              </a:rPr>
            </a:br>
            <a:r>
              <a:rPr lang="nl-NL" sz="4900" dirty="0" smtClean="0">
                <a:solidFill>
                  <a:srgbClr val="002060"/>
                </a:solidFill>
                <a:latin typeface="Arial" panose="020B0604020202020204" pitchFamily="34" charset="0"/>
                <a:cs typeface="Arial" panose="020B0604020202020204" pitchFamily="34" charset="0"/>
              </a:rPr>
              <a:t>5 bouwpartners</a:t>
            </a:r>
            <a:br>
              <a:rPr lang="nl-NL" sz="4900" dirty="0" smtClean="0">
                <a:solidFill>
                  <a:srgbClr val="002060"/>
                </a:solidFill>
                <a:latin typeface="Arial" panose="020B0604020202020204" pitchFamily="34" charset="0"/>
                <a:cs typeface="Arial" panose="020B0604020202020204" pitchFamily="34" charset="0"/>
              </a:rPr>
            </a:br>
            <a:r>
              <a:rPr lang="nl-NL" sz="4900" dirty="0" smtClean="0">
                <a:solidFill>
                  <a:srgbClr val="002060"/>
                </a:solidFill>
                <a:latin typeface="Arial" panose="020B0604020202020204" pitchFamily="34" charset="0"/>
                <a:cs typeface="Arial" panose="020B0604020202020204" pitchFamily="34" charset="0"/>
              </a:rPr>
              <a:t>1 maand per bouwpartner</a:t>
            </a:r>
            <a:br>
              <a:rPr lang="nl-NL" sz="4900" dirty="0" smtClean="0">
                <a:solidFill>
                  <a:srgbClr val="002060"/>
                </a:solidFill>
                <a:latin typeface="Arial" panose="020B0604020202020204" pitchFamily="34" charset="0"/>
                <a:cs typeface="Arial" panose="020B0604020202020204" pitchFamily="34" charset="0"/>
              </a:rPr>
            </a:br>
            <a:r>
              <a:rPr lang="nl-NL" sz="4900" dirty="0" smtClean="0">
                <a:solidFill>
                  <a:srgbClr val="002060"/>
                </a:solidFill>
                <a:latin typeface="Arial" panose="020B0604020202020204" pitchFamily="34" charset="0"/>
                <a:cs typeface="Arial" panose="020B0604020202020204" pitchFamily="34" charset="0"/>
              </a:rPr>
              <a:t>bouwplaats geheel beschikbaar</a:t>
            </a:r>
            <a:br>
              <a:rPr lang="nl-NL" sz="4900" dirty="0" smtClean="0">
                <a:solidFill>
                  <a:srgbClr val="002060"/>
                </a:solidFill>
                <a:latin typeface="Arial" panose="020B0604020202020204" pitchFamily="34" charset="0"/>
                <a:cs typeface="Arial" panose="020B0604020202020204" pitchFamily="34" charset="0"/>
              </a:rPr>
            </a:br>
            <a:r>
              <a:rPr lang="nl-NL" sz="4900" dirty="0" smtClean="0">
                <a:solidFill>
                  <a:srgbClr val="002060"/>
                </a:solidFill>
                <a:latin typeface="Arial" panose="020B0604020202020204" pitchFamily="34" charset="0"/>
                <a:cs typeface="Arial" panose="020B0604020202020204" pitchFamily="34" charset="0"/>
              </a:rPr>
              <a:t>deeloplevering per bouwpartner</a:t>
            </a:r>
            <a:br>
              <a:rPr lang="nl-NL" sz="4900" dirty="0" smtClean="0">
                <a:solidFill>
                  <a:srgbClr val="002060"/>
                </a:solidFill>
                <a:latin typeface="Arial" panose="020B0604020202020204" pitchFamily="34" charset="0"/>
                <a:cs typeface="Arial" panose="020B0604020202020204" pitchFamily="34" charset="0"/>
              </a:rPr>
            </a:br>
            <a:r>
              <a:rPr lang="nl-NL" sz="4900" dirty="0">
                <a:latin typeface="Arial" panose="020B0604020202020204" pitchFamily="34" charset="0"/>
                <a:cs typeface="Arial" panose="020B0604020202020204" pitchFamily="34" charset="0"/>
              </a:rPr>
              <a:t/>
            </a:r>
            <a:br>
              <a:rPr lang="nl-NL" sz="4900" dirty="0">
                <a:latin typeface="Arial" panose="020B0604020202020204" pitchFamily="34" charset="0"/>
                <a:cs typeface="Arial" panose="020B0604020202020204" pitchFamily="34" charset="0"/>
              </a:rPr>
            </a:br>
            <a:r>
              <a:rPr lang="nl-NL" dirty="0" smtClean="0">
                <a:latin typeface="Arial" panose="020B0604020202020204" pitchFamily="34" charset="0"/>
                <a:ea typeface="KYP" charset="0"/>
                <a:cs typeface="Arial" panose="020B0604020202020204" pitchFamily="34" charset="0"/>
              </a:rPr>
              <a:t> </a:t>
            </a:r>
            <a:r>
              <a:rPr lang="nl-NL" dirty="0">
                <a:latin typeface="Arial" panose="020B0604020202020204" pitchFamily="34" charset="0"/>
                <a:cs typeface="Arial" panose="020B0604020202020204" pitchFamily="34" charset="0"/>
              </a:rPr>
              <a:t/>
            </a:r>
            <a:br>
              <a:rPr lang="nl-NL" dirty="0">
                <a:latin typeface="Arial" panose="020B0604020202020204" pitchFamily="34" charset="0"/>
                <a:cs typeface="Arial" panose="020B0604020202020204" pitchFamily="34" charset="0"/>
              </a:rPr>
            </a:br>
            <a:endParaRPr lang="nl-NL" sz="2700" dirty="0">
              <a:solidFill>
                <a:schemeClr val="accent6">
                  <a:lumMod val="75000"/>
                </a:schemeClr>
              </a:solidFill>
              <a:latin typeface="Arial" panose="020B0604020202020204" pitchFamily="34" charset="0"/>
              <a:cs typeface="Arial" panose="020B0604020202020204" pitchFamily="34" charset="0"/>
            </a:endParaRPr>
          </a:p>
        </p:txBody>
      </p:sp>
      <p:pic>
        <p:nvPicPr>
          <p:cNvPr id="6" name="Afbeelding 5"/>
          <p:cNvPicPr>
            <a:picLocks noChangeAspect="1"/>
          </p:cNvPicPr>
          <p:nvPr/>
        </p:nvPicPr>
        <p:blipFill rotWithShape="1">
          <a:blip r:embed="rId3">
            <a:extLst>
              <a:ext uri="{28A0092B-C50C-407E-A947-70E740481C1C}">
                <a14:useLocalDpi xmlns:a14="http://schemas.microsoft.com/office/drawing/2010/main" val="0"/>
              </a:ext>
            </a:extLst>
          </a:blip>
          <a:srcRect l="62491"/>
          <a:stretch/>
        </p:blipFill>
        <p:spPr>
          <a:xfrm>
            <a:off x="239022" y="6035040"/>
            <a:ext cx="905077" cy="801371"/>
          </a:xfrm>
          <a:prstGeom prst="rect">
            <a:avLst/>
          </a:prstGeom>
        </p:spPr>
      </p:pic>
    </p:spTree>
    <p:extLst>
      <p:ext uri="{BB962C8B-B14F-4D97-AF65-F5344CB8AC3E}">
        <p14:creationId xmlns:p14="http://schemas.microsoft.com/office/powerpoint/2010/main" val="535209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Gelijkbenige driehoek 74">
            <a:extLst>
              <a:ext uri="{FF2B5EF4-FFF2-40B4-BE49-F238E27FC236}">
                <a16:creationId xmlns:a16="http://schemas.microsoft.com/office/drawing/2014/main" xmlns="" id="{9A04F4CF-BA9C-4776-B63D-727118424058}"/>
              </a:ext>
            </a:extLst>
          </p:cNvPr>
          <p:cNvSpPr/>
          <p:nvPr/>
        </p:nvSpPr>
        <p:spPr>
          <a:xfrm flipV="1">
            <a:off x="4637886" y="4466313"/>
            <a:ext cx="1841863" cy="1587813"/>
          </a:xfrm>
          <a:prstGeom prst="triangle">
            <a:avLst/>
          </a:prstGeom>
          <a:solidFill>
            <a:srgbClr val="FF0000">
              <a:alpha val="67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p:cNvSpPr txBox="1"/>
          <p:nvPr/>
        </p:nvSpPr>
        <p:spPr>
          <a:xfrm>
            <a:off x="428828" y="552220"/>
            <a:ext cx="3538148" cy="461665"/>
          </a:xfrm>
          <a:prstGeom prst="rect">
            <a:avLst/>
          </a:prstGeom>
          <a:noFill/>
        </p:spPr>
        <p:txBody>
          <a:bodyPr wrap="none" rtlCol="0">
            <a:spAutoFit/>
          </a:bodyPr>
          <a:lstStyle/>
          <a:p>
            <a:r>
              <a:rPr lang="nl-NL" sz="2400" b="1" dirty="0">
                <a:solidFill>
                  <a:srgbClr val="002060"/>
                </a:solidFill>
                <a:latin typeface="Arial" panose="020B0604020202020204" pitchFamily="34" charset="0"/>
                <a:cs typeface="Arial" panose="020B0604020202020204" pitchFamily="34" charset="0"/>
              </a:rPr>
              <a:t>De Resultaat Driehoek </a:t>
            </a:r>
          </a:p>
        </p:txBody>
      </p:sp>
      <p:sp>
        <p:nvSpPr>
          <p:cNvPr id="5" name="Tekstvak 4"/>
          <p:cNvSpPr txBox="1"/>
          <p:nvPr/>
        </p:nvSpPr>
        <p:spPr>
          <a:xfrm>
            <a:off x="428827" y="1035488"/>
            <a:ext cx="11388035" cy="1323439"/>
          </a:xfrm>
          <a:prstGeom prst="rect">
            <a:avLst/>
          </a:prstGeom>
          <a:noFill/>
        </p:spPr>
        <p:txBody>
          <a:bodyPr wrap="square" rtlCol="0">
            <a:spAutoFit/>
          </a:bodyPr>
          <a:lstStyle/>
          <a:p>
            <a:pPr algn="just"/>
            <a:r>
              <a:rPr lang="nl-NL" sz="2000" dirty="0">
                <a:solidFill>
                  <a:srgbClr val="002060"/>
                </a:solidFill>
                <a:latin typeface="Arial" panose="020B0604020202020204" pitchFamily="34" charset="0"/>
                <a:cs typeface="Arial" panose="020B0604020202020204" pitchFamily="34" charset="0"/>
              </a:rPr>
              <a:t>De combinatie van BIM, LEAN en Commitment hebben grote invloed op de Organisatie(kosten). Het integraal toepassen van de activiteiten leidt tot een efficiëntere organisatie en daardoor lagere organisatiekosten (kleinere middelste driehoek) en de faalkosten worden lager omdat het bouwproces makkelijker verloopt. Minder coördinatie, correctie en kosten.</a:t>
            </a:r>
            <a:endParaRPr lang="nl-NL" sz="1400" dirty="0"/>
          </a:p>
        </p:txBody>
      </p:sp>
      <p:sp>
        <p:nvSpPr>
          <p:cNvPr id="34" name="Gelijkbenige driehoek 33">
            <a:extLst>
              <a:ext uri="{FF2B5EF4-FFF2-40B4-BE49-F238E27FC236}">
                <a16:creationId xmlns:a16="http://schemas.microsoft.com/office/drawing/2014/main" xmlns="" id="{30DF9EFA-7D1B-445B-9DEA-C132A43B1C1E}"/>
              </a:ext>
            </a:extLst>
          </p:cNvPr>
          <p:cNvSpPr/>
          <p:nvPr/>
        </p:nvSpPr>
        <p:spPr>
          <a:xfrm>
            <a:off x="4628839" y="2876321"/>
            <a:ext cx="1841863" cy="1587813"/>
          </a:xfrm>
          <a:prstGeom prst="triangl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5" name="Rechte verbindingslijn 34">
            <a:extLst>
              <a:ext uri="{FF2B5EF4-FFF2-40B4-BE49-F238E27FC236}">
                <a16:creationId xmlns:a16="http://schemas.microsoft.com/office/drawing/2014/main" xmlns="" id="{39DC5F90-2678-433D-AB85-5147F70028A3}"/>
              </a:ext>
            </a:extLst>
          </p:cNvPr>
          <p:cNvCxnSpPr/>
          <p:nvPr/>
        </p:nvCxnSpPr>
        <p:spPr>
          <a:xfrm flipV="1">
            <a:off x="5562289" y="5266699"/>
            <a:ext cx="1381397" cy="793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Rechte verbindingslijn 35">
            <a:extLst>
              <a:ext uri="{FF2B5EF4-FFF2-40B4-BE49-F238E27FC236}">
                <a16:creationId xmlns:a16="http://schemas.microsoft.com/office/drawing/2014/main" xmlns="" id="{3B662106-248D-4B87-A6E7-A4662133855A}"/>
              </a:ext>
            </a:extLst>
          </p:cNvPr>
          <p:cNvCxnSpPr>
            <a:cxnSpLocks/>
          </p:cNvCxnSpPr>
          <p:nvPr/>
        </p:nvCxnSpPr>
        <p:spPr>
          <a:xfrm>
            <a:off x="6022755" y="5266699"/>
            <a:ext cx="1381397" cy="793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kstvak 37">
            <a:extLst>
              <a:ext uri="{FF2B5EF4-FFF2-40B4-BE49-F238E27FC236}">
                <a16:creationId xmlns:a16="http://schemas.microsoft.com/office/drawing/2014/main" xmlns="" id="{D3388A6C-BEA2-4D26-98E5-A3BFD0C0CD4E}"/>
              </a:ext>
            </a:extLst>
          </p:cNvPr>
          <p:cNvSpPr txBox="1"/>
          <p:nvPr/>
        </p:nvSpPr>
        <p:spPr>
          <a:xfrm>
            <a:off x="6181981" y="5046111"/>
            <a:ext cx="269626" cy="276999"/>
          </a:xfrm>
          <a:prstGeom prst="rect">
            <a:avLst/>
          </a:prstGeom>
          <a:noFill/>
        </p:spPr>
        <p:txBody>
          <a:bodyPr wrap="none" rtlCol="0">
            <a:spAutoFit/>
          </a:bodyPr>
          <a:lstStyle/>
          <a:p>
            <a:r>
              <a:rPr lang="nl-NL" sz="1200">
                <a:latin typeface="Arial" panose="020B0604020202020204" pitchFamily="34" charset="0"/>
                <a:cs typeface="Arial" panose="020B0604020202020204" pitchFamily="34" charset="0"/>
              </a:rPr>
              <a:t>6</a:t>
            </a:r>
          </a:p>
        </p:txBody>
      </p:sp>
      <p:sp>
        <p:nvSpPr>
          <p:cNvPr id="39" name="Tekstvak 38">
            <a:extLst>
              <a:ext uri="{FF2B5EF4-FFF2-40B4-BE49-F238E27FC236}">
                <a16:creationId xmlns:a16="http://schemas.microsoft.com/office/drawing/2014/main" xmlns="" id="{5F720DA7-99AF-4EDD-A73C-ACD3FB58A8BD}"/>
              </a:ext>
            </a:extLst>
          </p:cNvPr>
          <p:cNvSpPr txBox="1"/>
          <p:nvPr/>
        </p:nvSpPr>
        <p:spPr>
          <a:xfrm>
            <a:off x="6540960" y="5738117"/>
            <a:ext cx="269626" cy="276999"/>
          </a:xfrm>
          <a:prstGeom prst="rect">
            <a:avLst/>
          </a:prstGeom>
          <a:noFill/>
        </p:spPr>
        <p:txBody>
          <a:bodyPr wrap="none" rtlCol="0">
            <a:spAutoFit/>
          </a:bodyPr>
          <a:lstStyle/>
          <a:p>
            <a:r>
              <a:rPr lang="nl-NL" sz="1200">
                <a:latin typeface="Arial" panose="020B0604020202020204" pitchFamily="34" charset="0"/>
                <a:cs typeface="Arial" panose="020B0604020202020204" pitchFamily="34" charset="0"/>
              </a:rPr>
              <a:t>3</a:t>
            </a:r>
          </a:p>
        </p:txBody>
      </p:sp>
      <p:sp>
        <p:nvSpPr>
          <p:cNvPr id="40" name="Tekstvak 39">
            <a:extLst>
              <a:ext uri="{FF2B5EF4-FFF2-40B4-BE49-F238E27FC236}">
                <a16:creationId xmlns:a16="http://schemas.microsoft.com/office/drawing/2014/main" xmlns="" id="{995C7162-0F85-4DDE-B474-CE8EAECE8087}"/>
              </a:ext>
            </a:extLst>
          </p:cNvPr>
          <p:cNvSpPr txBox="1"/>
          <p:nvPr/>
        </p:nvSpPr>
        <p:spPr>
          <a:xfrm>
            <a:off x="6706946" y="5409094"/>
            <a:ext cx="269626" cy="276999"/>
          </a:xfrm>
          <a:prstGeom prst="rect">
            <a:avLst/>
          </a:prstGeom>
          <a:noFill/>
        </p:spPr>
        <p:txBody>
          <a:bodyPr wrap="none" rtlCol="0">
            <a:spAutoFit/>
          </a:bodyPr>
          <a:lstStyle/>
          <a:p>
            <a:r>
              <a:rPr lang="nl-NL" sz="1200">
                <a:latin typeface="Arial" panose="020B0604020202020204" pitchFamily="34" charset="0"/>
                <a:cs typeface="Arial" panose="020B0604020202020204" pitchFamily="34" charset="0"/>
              </a:rPr>
              <a:t>2</a:t>
            </a:r>
          </a:p>
        </p:txBody>
      </p:sp>
      <p:sp>
        <p:nvSpPr>
          <p:cNvPr id="41" name="Tekstvak 40">
            <a:extLst>
              <a:ext uri="{FF2B5EF4-FFF2-40B4-BE49-F238E27FC236}">
                <a16:creationId xmlns:a16="http://schemas.microsoft.com/office/drawing/2014/main" xmlns="" id="{538D93CB-8799-49F5-A909-70490711D945}"/>
              </a:ext>
            </a:extLst>
          </p:cNvPr>
          <p:cNvSpPr txBox="1"/>
          <p:nvPr/>
        </p:nvSpPr>
        <p:spPr>
          <a:xfrm>
            <a:off x="6515233" y="5060310"/>
            <a:ext cx="269626" cy="276999"/>
          </a:xfrm>
          <a:prstGeom prst="rect">
            <a:avLst/>
          </a:prstGeom>
          <a:noFill/>
        </p:spPr>
        <p:txBody>
          <a:bodyPr wrap="none" rtlCol="0">
            <a:spAutoFit/>
          </a:bodyPr>
          <a:lstStyle/>
          <a:p>
            <a:r>
              <a:rPr lang="nl-NL" sz="1200">
                <a:latin typeface="Arial" panose="020B0604020202020204" pitchFamily="34" charset="0"/>
                <a:cs typeface="Arial" panose="020B0604020202020204" pitchFamily="34" charset="0"/>
              </a:rPr>
              <a:t>1</a:t>
            </a:r>
          </a:p>
        </p:txBody>
      </p:sp>
      <p:sp>
        <p:nvSpPr>
          <p:cNvPr id="42" name="Tekstvak 41">
            <a:extLst>
              <a:ext uri="{FF2B5EF4-FFF2-40B4-BE49-F238E27FC236}">
                <a16:creationId xmlns:a16="http://schemas.microsoft.com/office/drawing/2014/main" xmlns="" id="{071AAE3A-0341-4C17-8D05-9BEECF1EFE8C}"/>
              </a:ext>
            </a:extLst>
          </p:cNvPr>
          <p:cNvSpPr txBox="1"/>
          <p:nvPr/>
        </p:nvSpPr>
        <p:spPr>
          <a:xfrm>
            <a:off x="6185431" y="5738116"/>
            <a:ext cx="269626" cy="276999"/>
          </a:xfrm>
          <a:prstGeom prst="rect">
            <a:avLst/>
          </a:prstGeom>
          <a:noFill/>
        </p:spPr>
        <p:txBody>
          <a:bodyPr wrap="none" rtlCol="0">
            <a:spAutoFit/>
          </a:bodyPr>
          <a:lstStyle/>
          <a:p>
            <a:r>
              <a:rPr lang="nl-NL" sz="1200">
                <a:latin typeface="Arial" panose="020B0604020202020204" pitchFamily="34" charset="0"/>
                <a:cs typeface="Arial" panose="020B0604020202020204" pitchFamily="34" charset="0"/>
              </a:rPr>
              <a:t>4</a:t>
            </a:r>
          </a:p>
        </p:txBody>
      </p:sp>
      <p:sp>
        <p:nvSpPr>
          <p:cNvPr id="43" name="Tekstvak 42">
            <a:extLst>
              <a:ext uri="{FF2B5EF4-FFF2-40B4-BE49-F238E27FC236}">
                <a16:creationId xmlns:a16="http://schemas.microsoft.com/office/drawing/2014/main" xmlns="" id="{DF28932B-BC86-445B-8CFB-524287CD31ED}"/>
              </a:ext>
            </a:extLst>
          </p:cNvPr>
          <p:cNvSpPr txBox="1"/>
          <p:nvPr/>
        </p:nvSpPr>
        <p:spPr>
          <a:xfrm>
            <a:off x="5988161" y="5409094"/>
            <a:ext cx="269626" cy="276999"/>
          </a:xfrm>
          <a:prstGeom prst="rect">
            <a:avLst/>
          </a:prstGeom>
          <a:noFill/>
        </p:spPr>
        <p:txBody>
          <a:bodyPr wrap="none" rtlCol="0">
            <a:spAutoFit/>
          </a:bodyPr>
          <a:lstStyle/>
          <a:p>
            <a:r>
              <a:rPr lang="nl-NL" sz="1200">
                <a:latin typeface="Arial" panose="020B0604020202020204" pitchFamily="34" charset="0"/>
                <a:cs typeface="Arial" panose="020B0604020202020204" pitchFamily="34" charset="0"/>
              </a:rPr>
              <a:t>5</a:t>
            </a:r>
          </a:p>
        </p:txBody>
      </p:sp>
      <p:sp>
        <p:nvSpPr>
          <p:cNvPr id="55" name="Gelijkbenige driehoek 54">
            <a:extLst>
              <a:ext uri="{FF2B5EF4-FFF2-40B4-BE49-F238E27FC236}">
                <a16:creationId xmlns:a16="http://schemas.microsoft.com/office/drawing/2014/main" xmlns="" id="{88EBB70B-EC0A-4079-8BEB-9354506A5942}"/>
              </a:ext>
            </a:extLst>
          </p:cNvPr>
          <p:cNvSpPr/>
          <p:nvPr/>
        </p:nvSpPr>
        <p:spPr>
          <a:xfrm>
            <a:off x="3707908" y="4464134"/>
            <a:ext cx="1841863" cy="1587813"/>
          </a:xfrm>
          <a:prstGeom prst="triangl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5" name="Gelijkbenige driehoek 64">
            <a:extLst>
              <a:ext uri="{FF2B5EF4-FFF2-40B4-BE49-F238E27FC236}">
                <a16:creationId xmlns:a16="http://schemas.microsoft.com/office/drawing/2014/main" xmlns="" id="{A48FFFEB-BB9A-4F06-84BB-7A48B2982147}"/>
              </a:ext>
            </a:extLst>
          </p:cNvPr>
          <p:cNvSpPr/>
          <p:nvPr/>
        </p:nvSpPr>
        <p:spPr>
          <a:xfrm>
            <a:off x="5552288" y="4464134"/>
            <a:ext cx="1841863" cy="1587813"/>
          </a:xfrm>
          <a:prstGeom prst="triangl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6" name="Tekstvak 75">
            <a:extLst>
              <a:ext uri="{FF2B5EF4-FFF2-40B4-BE49-F238E27FC236}">
                <a16:creationId xmlns:a16="http://schemas.microsoft.com/office/drawing/2014/main" xmlns="" id="{3F1C960A-C749-4F2E-B06C-3F7C4204F43A}"/>
              </a:ext>
            </a:extLst>
          </p:cNvPr>
          <p:cNvSpPr txBox="1"/>
          <p:nvPr/>
        </p:nvSpPr>
        <p:spPr>
          <a:xfrm>
            <a:off x="5223196" y="4078470"/>
            <a:ext cx="712567" cy="276999"/>
          </a:xfrm>
          <a:prstGeom prst="rect">
            <a:avLst/>
          </a:prstGeom>
          <a:noFill/>
        </p:spPr>
        <p:txBody>
          <a:bodyPr wrap="square" lIns="0" tIns="0" rIns="0" bIns="0" rtlCol="0">
            <a:spAutoFit/>
          </a:bodyPr>
          <a:lstStyle>
            <a:defPPr>
              <a:defRPr lang="nl-NL"/>
            </a:defPPr>
            <a:lvl1pPr>
              <a:defRPr sz="1200" b="1"/>
            </a:lvl1pPr>
          </a:lstStyle>
          <a:p>
            <a:pPr algn="ctr"/>
            <a:r>
              <a:rPr lang="nl-NL" sz="1800" dirty="0">
                <a:solidFill>
                  <a:schemeClr val="accent6">
                    <a:lumMod val="75000"/>
                  </a:schemeClr>
                </a:solidFill>
                <a:latin typeface="Arial" panose="020B0604020202020204" pitchFamily="34" charset="0"/>
                <a:cs typeface="Arial" panose="020B0604020202020204" pitchFamily="34" charset="0"/>
              </a:rPr>
              <a:t>BIM</a:t>
            </a:r>
          </a:p>
        </p:txBody>
      </p:sp>
      <p:sp>
        <p:nvSpPr>
          <p:cNvPr id="77" name="Tekstvak 76">
            <a:extLst>
              <a:ext uri="{FF2B5EF4-FFF2-40B4-BE49-F238E27FC236}">
                <a16:creationId xmlns:a16="http://schemas.microsoft.com/office/drawing/2014/main" xmlns="" id="{2B24037F-6035-4BF8-8B50-EE782068BDB1}"/>
              </a:ext>
            </a:extLst>
          </p:cNvPr>
          <p:cNvSpPr txBox="1"/>
          <p:nvPr/>
        </p:nvSpPr>
        <p:spPr>
          <a:xfrm>
            <a:off x="4275947" y="5680209"/>
            <a:ext cx="628377" cy="276999"/>
          </a:xfrm>
          <a:prstGeom prst="rect">
            <a:avLst/>
          </a:prstGeom>
          <a:noFill/>
        </p:spPr>
        <p:txBody>
          <a:bodyPr wrap="none" lIns="0" tIns="0" rIns="0" bIns="0" rtlCol="0">
            <a:spAutoFit/>
          </a:bodyPr>
          <a:lstStyle>
            <a:defPPr>
              <a:defRPr lang="nl-NL"/>
            </a:defPPr>
            <a:lvl1pPr>
              <a:defRPr sz="1200" b="1"/>
            </a:lvl1pPr>
          </a:lstStyle>
          <a:p>
            <a:pPr algn="ctr"/>
            <a:r>
              <a:rPr lang="nl-NL" sz="1800" dirty="0">
                <a:solidFill>
                  <a:schemeClr val="accent6">
                    <a:lumMod val="75000"/>
                  </a:schemeClr>
                </a:solidFill>
                <a:latin typeface="Arial" panose="020B0604020202020204" pitchFamily="34" charset="0"/>
                <a:cs typeface="Arial" panose="020B0604020202020204" pitchFamily="34" charset="0"/>
              </a:rPr>
              <a:t>LEAN</a:t>
            </a:r>
          </a:p>
        </p:txBody>
      </p:sp>
      <p:sp>
        <p:nvSpPr>
          <p:cNvPr id="44" name="Tekstvak 43">
            <a:extLst>
              <a:ext uri="{FF2B5EF4-FFF2-40B4-BE49-F238E27FC236}">
                <a16:creationId xmlns:a16="http://schemas.microsoft.com/office/drawing/2014/main" xmlns="" id="{13AF6BC2-56F4-4123-A14A-78234B604D42}"/>
              </a:ext>
            </a:extLst>
          </p:cNvPr>
          <p:cNvSpPr txBox="1"/>
          <p:nvPr/>
        </p:nvSpPr>
        <p:spPr>
          <a:xfrm>
            <a:off x="5790870" y="5693530"/>
            <a:ext cx="1410643" cy="276999"/>
          </a:xfrm>
          <a:prstGeom prst="rect">
            <a:avLst/>
          </a:prstGeom>
          <a:noFill/>
        </p:spPr>
        <p:txBody>
          <a:bodyPr wrap="none" lIns="0" tIns="0" rIns="0" bIns="0" rtlCol="0">
            <a:spAutoFit/>
          </a:bodyPr>
          <a:lstStyle>
            <a:defPPr>
              <a:defRPr lang="nl-NL"/>
            </a:defPPr>
            <a:lvl1pPr>
              <a:defRPr sz="1200" b="1"/>
            </a:lvl1pPr>
          </a:lstStyle>
          <a:p>
            <a:pPr algn="ctr"/>
            <a:r>
              <a:rPr lang="nl-NL" sz="1800" dirty="0">
                <a:solidFill>
                  <a:schemeClr val="accent6">
                    <a:lumMod val="75000"/>
                  </a:schemeClr>
                </a:solidFill>
                <a:latin typeface="Arial" panose="020B0604020202020204" pitchFamily="34" charset="0"/>
                <a:cs typeface="Arial" panose="020B0604020202020204" pitchFamily="34" charset="0"/>
              </a:rPr>
              <a:t>Commitment</a:t>
            </a:r>
          </a:p>
        </p:txBody>
      </p:sp>
      <p:sp>
        <p:nvSpPr>
          <p:cNvPr id="78" name="Tekstvak 77">
            <a:extLst>
              <a:ext uri="{FF2B5EF4-FFF2-40B4-BE49-F238E27FC236}">
                <a16:creationId xmlns:a16="http://schemas.microsoft.com/office/drawing/2014/main" xmlns="" id="{B33F57D2-F8D2-4650-BED5-744349AD4DB2}"/>
              </a:ext>
            </a:extLst>
          </p:cNvPr>
          <p:cNvSpPr txBox="1"/>
          <p:nvPr/>
        </p:nvSpPr>
        <p:spPr>
          <a:xfrm>
            <a:off x="4915881" y="4498966"/>
            <a:ext cx="1269578" cy="276999"/>
          </a:xfrm>
          <a:prstGeom prst="rect">
            <a:avLst/>
          </a:prstGeom>
          <a:noFill/>
        </p:spPr>
        <p:txBody>
          <a:bodyPr wrap="none" lIns="0" tIns="0" rIns="0" bIns="0" rtlCol="0">
            <a:spAutoFit/>
          </a:bodyPr>
          <a:lstStyle>
            <a:defPPr>
              <a:defRPr lang="nl-NL"/>
            </a:defPPr>
            <a:lvl1pPr>
              <a:defRPr sz="1200" b="1"/>
            </a:lvl1pPr>
          </a:lstStyle>
          <a:p>
            <a:pPr algn="ctr"/>
            <a:r>
              <a:rPr lang="nl-NL" sz="1800" dirty="0">
                <a:solidFill>
                  <a:srgbClr val="C00000"/>
                </a:solidFill>
                <a:latin typeface="Arial" panose="020B0604020202020204" pitchFamily="34" charset="0"/>
                <a:cs typeface="Arial" panose="020B0604020202020204" pitchFamily="34" charset="0"/>
              </a:rPr>
              <a:t>Organisatie</a:t>
            </a:r>
          </a:p>
        </p:txBody>
      </p:sp>
      <p:pic>
        <p:nvPicPr>
          <p:cNvPr id="23" name="Afbeelding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8076" y="239879"/>
            <a:ext cx="1451326" cy="481146"/>
          </a:xfrm>
          <a:prstGeom prst="rect">
            <a:avLst/>
          </a:prstGeom>
        </p:spPr>
      </p:pic>
      <p:pic>
        <p:nvPicPr>
          <p:cNvPr id="22" name="Afbeelding 21"/>
          <p:cNvPicPr>
            <a:picLocks noChangeAspect="1"/>
          </p:cNvPicPr>
          <p:nvPr/>
        </p:nvPicPr>
        <p:blipFill rotWithShape="1">
          <a:blip r:embed="rId3">
            <a:extLst>
              <a:ext uri="{28A0092B-C50C-407E-A947-70E740481C1C}">
                <a14:useLocalDpi xmlns:a14="http://schemas.microsoft.com/office/drawing/2010/main" val="0"/>
              </a:ext>
            </a:extLst>
          </a:blip>
          <a:srcRect l="62491"/>
          <a:stretch/>
        </p:blipFill>
        <p:spPr>
          <a:xfrm>
            <a:off x="239022" y="6035040"/>
            <a:ext cx="905077" cy="801371"/>
          </a:xfrm>
          <a:prstGeom prst="rect">
            <a:avLst/>
          </a:prstGeom>
        </p:spPr>
      </p:pic>
    </p:spTree>
    <p:extLst>
      <p:ext uri="{BB962C8B-B14F-4D97-AF65-F5344CB8AC3E}">
        <p14:creationId xmlns:p14="http://schemas.microsoft.com/office/powerpoint/2010/main" val="3618932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Gelijkbenige driehoek 74">
            <a:extLst>
              <a:ext uri="{FF2B5EF4-FFF2-40B4-BE49-F238E27FC236}">
                <a16:creationId xmlns:a16="http://schemas.microsoft.com/office/drawing/2014/main" xmlns="" id="{9A04F4CF-BA9C-4776-B63D-727118424058}"/>
              </a:ext>
            </a:extLst>
          </p:cNvPr>
          <p:cNvSpPr/>
          <p:nvPr/>
        </p:nvSpPr>
        <p:spPr>
          <a:xfrm flipV="1">
            <a:off x="8435186" y="3969924"/>
            <a:ext cx="1841863" cy="1587813"/>
          </a:xfrm>
          <a:prstGeom prst="triangle">
            <a:avLst/>
          </a:prstGeom>
          <a:solidFill>
            <a:srgbClr val="FF0000">
              <a:alpha val="67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p:cNvSpPr txBox="1"/>
          <p:nvPr/>
        </p:nvSpPr>
        <p:spPr>
          <a:xfrm>
            <a:off x="428828" y="552220"/>
            <a:ext cx="2749727" cy="646331"/>
          </a:xfrm>
          <a:prstGeom prst="rect">
            <a:avLst/>
          </a:prstGeom>
          <a:noFill/>
        </p:spPr>
        <p:txBody>
          <a:bodyPr wrap="none" rtlCol="0">
            <a:spAutoFit/>
          </a:bodyPr>
          <a:lstStyle/>
          <a:p>
            <a:r>
              <a:rPr lang="nl-NL" sz="3600" b="1" dirty="0">
                <a:solidFill>
                  <a:schemeClr val="accent1">
                    <a:lumMod val="75000"/>
                  </a:schemeClr>
                </a:solidFill>
                <a:latin typeface="Arial" panose="020B0604020202020204" pitchFamily="34" charset="0"/>
                <a:cs typeface="Arial" panose="020B0604020202020204" pitchFamily="34" charset="0"/>
              </a:rPr>
              <a:t>WAAROM ?</a:t>
            </a:r>
          </a:p>
        </p:txBody>
      </p:sp>
      <p:sp>
        <p:nvSpPr>
          <p:cNvPr id="34" name="Gelijkbenige driehoek 33">
            <a:extLst>
              <a:ext uri="{FF2B5EF4-FFF2-40B4-BE49-F238E27FC236}">
                <a16:creationId xmlns:a16="http://schemas.microsoft.com/office/drawing/2014/main" xmlns="" id="{30DF9EFA-7D1B-445B-9DEA-C132A43B1C1E}"/>
              </a:ext>
            </a:extLst>
          </p:cNvPr>
          <p:cNvSpPr/>
          <p:nvPr/>
        </p:nvSpPr>
        <p:spPr>
          <a:xfrm>
            <a:off x="8426139" y="2379932"/>
            <a:ext cx="1841863" cy="1587813"/>
          </a:xfrm>
          <a:prstGeom prst="triangl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5" name="Rechte verbindingslijn 34">
            <a:extLst>
              <a:ext uri="{FF2B5EF4-FFF2-40B4-BE49-F238E27FC236}">
                <a16:creationId xmlns:a16="http://schemas.microsoft.com/office/drawing/2014/main" xmlns="" id="{39DC5F90-2678-433D-AB85-5147F70028A3}"/>
              </a:ext>
            </a:extLst>
          </p:cNvPr>
          <p:cNvCxnSpPr/>
          <p:nvPr/>
        </p:nvCxnSpPr>
        <p:spPr>
          <a:xfrm flipV="1">
            <a:off x="9359589" y="4770310"/>
            <a:ext cx="1381397" cy="793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Rechte verbindingslijn 35">
            <a:extLst>
              <a:ext uri="{FF2B5EF4-FFF2-40B4-BE49-F238E27FC236}">
                <a16:creationId xmlns:a16="http://schemas.microsoft.com/office/drawing/2014/main" xmlns="" id="{3B662106-248D-4B87-A6E7-A4662133855A}"/>
              </a:ext>
            </a:extLst>
          </p:cNvPr>
          <p:cNvCxnSpPr>
            <a:cxnSpLocks/>
          </p:cNvCxnSpPr>
          <p:nvPr/>
        </p:nvCxnSpPr>
        <p:spPr>
          <a:xfrm>
            <a:off x="9820055" y="4770310"/>
            <a:ext cx="1381397" cy="793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kstvak 37">
            <a:extLst>
              <a:ext uri="{FF2B5EF4-FFF2-40B4-BE49-F238E27FC236}">
                <a16:creationId xmlns:a16="http://schemas.microsoft.com/office/drawing/2014/main" xmlns="" id="{D3388A6C-BEA2-4D26-98E5-A3BFD0C0CD4E}"/>
              </a:ext>
            </a:extLst>
          </p:cNvPr>
          <p:cNvSpPr txBox="1"/>
          <p:nvPr/>
        </p:nvSpPr>
        <p:spPr>
          <a:xfrm>
            <a:off x="9979281" y="4549722"/>
            <a:ext cx="269626" cy="276999"/>
          </a:xfrm>
          <a:prstGeom prst="rect">
            <a:avLst/>
          </a:prstGeom>
          <a:noFill/>
        </p:spPr>
        <p:txBody>
          <a:bodyPr wrap="none" rtlCol="0">
            <a:spAutoFit/>
          </a:bodyPr>
          <a:lstStyle/>
          <a:p>
            <a:r>
              <a:rPr lang="nl-NL" sz="1200">
                <a:latin typeface="Arial" panose="020B0604020202020204" pitchFamily="34" charset="0"/>
                <a:cs typeface="Arial" panose="020B0604020202020204" pitchFamily="34" charset="0"/>
              </a:rPr>
              <a:t>6</a:t>
            </a:r>
          </a:p>
        </p:txBody>
      </p:sp>
      <p:sp>
        <p:nvSpPr>
          <p:cNvPr id="39" name="Tekstvak 38">
            <a:extLst>
              <a:ext uri="{FF2B5EF4-FFF2-40B4-BE49-F238E27FC236}">
                <a16:creationId xmlns:a16="http://schemas.microsoft.com/office/drawing/2014/main" xmlns="" id="{5F720DA7-99AF-4EDD-A73C-ACD3FB58A8BD}"/>
              </a:ext>
            </a:extLst>
          </p:cNvPr>
          <p:cNvSpPr txBox="1"/>
          <p:nvPr/>
        </p:nvSpPr>
        <p:spPr>
          <a:xfrm>
            <a:off x="10338260" y="5241728"/>
            <a:ext cx="269626" cy="276999"/>
          </a:xfrm>
          <a:prstGeom prst="rect">
            <a:avLst/>
          </a:prstGeom>
          <a:noFill/>
        </p:spPr>
        <p:txBody>
          <a:bodyPr wrap="none" rtlCol="0">
            <a:spAutoFit/>
          </a:bodyPr>
          <a:lstStyle/>
          <a:p>
            <a:r>
              <a:rPr lang="nl-NL" sz="1200">
                <a:latin typeface="Arial" panose="020B0604020202020204" pitchFamily="34" charset="0"/>
                <a:cs typeface="Arial" panose="020B0604020202020204" pitchFamily="34" charset="0"/>
              </a:rPr>
              <a:t>3</a:t>
            </a:r>
          </a:p>
        </p:txBody>
      </p:sp>
      <p:sp>
        <p:nvSpPr>
          <p:cNvPr id="40" name="Tekstvak 39">
            <a:extLst>
              <a:ext uri="{FF2B5EF4-FFF2-40B4-BE49-F238E27FC236}">
                <a16:creationId xmlns:a16="http://schemas.microsoft.com/office/drawing/2014/main" xmlns="" id="{995C7162-0F85-4DDE-B474-CE8EAECE8087}"/>
              </a:ext>
            </a:extLst>
          </p:cNvPr>
          <p:cNvSpPr txBox="1"/>
          <p:nvPr/>
        </p:nvSpPr>
        <p:spPr>
          <a:xfrm>
            <a:off x="10504246" y="4912705"/>
            <a:ext cx="269626" cy="276999"/>
          </a:xfrm>
          <a:prstGeom prst="rect">
            <a:avLst/>
          </a:prstGeom>
          <a:noFill/>
        </p:spPr>
        <p:txBody>
          <a:bodyPr wrap="none" rtlCol="0">
            <a:spAutoFit/>
          </a:bodyPr>
          <a:lstStyle/>
          <a:p>
            <a:r>
              <a:rPr lang="nl-NL" sz="1200">
                <a:latin typeface="Arial" panose="020B0604020202020204" pitchFamily="34" charset="0"/>
                <a:cs typeface="Arial" panose="020B0604020202020204" pitchFamily="34" charset="0"/>
              </a:rPr>
              <a:t>2</a:t>
            </a:r>
          </a:p>
        </p:txBody>
      </p:sp>
      <p:sp>
        <p:nvSpPr>
          <p:cNvPr id="41" name="Tekstvak 40">
            <a:extLst>
              <a:ext uri="{FF2B5EF4-FFF2-40B4-BE49-F238E27FC236}">
                <a16:creationId xmlns:a16="http://schemas.microsoft.com/office/drawing/2014/main" xmlns="" id="{538D93CB-8799-49F5-A909-70490711D945}"/>
              </a:ext>
            </a:extLst>
          </p:cNvPr>
          <p:cNvSpPr txBox="1"/>
          <p:nvPr/>
        </p:nvSpPr>
        <p:spPr>
          <a:xfrm>
            <a:off x="10312533" y="4563921"/>
            <a:ext cx="269626" cy="276999"/>
          </a:xfrm>
          <a:prstGeom prst="rect">
            <a:avLst/>
          </a:prstGeom>
          <a:noFill/>
        </p:spPr>
        <p:txBody>
          <a:bodyPr wrap="none" rtlCol="0">
            <a:spAutoFit/>
          </a:bodyPr>
          <a:lstStyle/>
          <a:p>
            <a:r>
              <a:rPr lang="nl-NL" sz="1200">
                <a:latin typeface="Arial" panose="020B0604020202020204" pitchFamily="34" charset="0"/>
                <a:cs typeface="Arial" panose="020B0604020202020204" pitchFamily="34" charset="0"/>
              </a:rPr>
              <a:t>1</a:t>
            </a:r>
          </a:p>
        </p:txBody>
      </p:sp>
      <p:sp>
        <p:nvSpPr>
          <p:cNvPr id="42" name="Tekstvak 41">
            <a:extLst>
              <a:ext uri="{FF2B5EF4-FFF2-40B4-BE49-F238E27FC236}">
                <a16:creationId xmlns:a16="http://schemas.microsoft.com/office/drawing/2014/main" xmlns="" id="{071AAE3A-0341-4C17-8D05-9BEECF1EFE8C}"/>
              </a:ext>
            </a:extLst>
          </p:cNvPr>
          <p:cNvSpPr txBox="1"/>
          <p:nvPr/>
        </p:nvSpPr>
        <p:spPr>
          <a:xfrm>
            <a:off x="9982731" y="5241727"/>
            <a:ext cx="269626" cy="276999"/>
          </a:xfrm>
          <a:prstGeom prst="rect">
            <a:avLst/>
          </a:prstGeom>
          <a:noFill/>
        </p:spPr>
        <p:txBody>
          <a:bodyPr wrap="none" rtlCol="0">
            <a:spAutoFit/>
          </a:bodyPr>
          <a:lstStyle/>
          <a:p>
            <a:r>
              <a:rPr lang="nl-NL" sz="1200">
                <a:latin typeface="Arial" panose="020B0604020202020204" pitchFamily="34" charset="0"/>
                <a:cs typeface="Arial" panose="020B0604020202020204" pitchFamily="34" charset="0"/>
              </a:rPr>
              <a:t>4</a:t>
            </a:r>
          </a:p>
        </p:txBody>
      </p:sp>
      <p:sp>
        <p:nvSpPr>
          <p:cNvPr id="43" name="Tekstvak 42">
            <a:extLst>
              <a:ext uri="{FF2B5EF4-FFF2-40B4-BE49-F238E27FC236}">
                <a16:creationId xmlns:a16="http://schemas.microsoft.com/office/drawing/2014/main" xmlns="" id="{DF28932B-BC86-445B-8CFB-524287CD31ED}"/>
              </a:ext>
            </a:extLst>
          </p:cNvPr>
          <p:cNvSpPr txBox="1"/>
          <p:nvPr/>
        </p:nvSpPr>
        <p:spPr>
          <a:xfrm>
            <a:off x="9785461" y="4912705"/>
            <a:ext cx="269626" cy="276999"/>
          </a:xfrm>
          <a:prstGeom prst="rect">
            <a:avLst/>
          </a:prstGeom>
          <a:noFill/>
        </p:spPr>
        <p:txBody>
          <a:bodyPr wrap="none" rtlCol="0">
            <a:spAutoFit/>
          </a:bodyPr>
          <a:lstStyle/>
          <a:p>
            <a:r>
              <a:rPr lang="nl-NL" sz="1200">
                <a:latin typeface="Arial" panose="020B0604020202020204" pitchFamily="34" charset="0"/>
                <a:cs typeface="Arial" panose="020B0604020202020204" pitchFamily="34" charset="0"/>
              </a:rPr>
              <a:t>5</a:t>
            </a:r>
          </a:p>
        </p:txBody>
      </p:sp>
      <p:sp>
        <p:nvSpPr>
          <p:cNvPr id="55" name="Gelijkbenige driehoek 54">
            <a:extLst>
              <a:ext uri="{FF2B5EF4-FFF2-40B4-BE49-F238E27FC236}">
                <a16:creationId xmlns:a16="http://schemas.microsoft.com/office/drawing/2014/main" xmlns="" id="{88EBB70B-EC0A-4079-8BEB-9354506A5942}"/>
              </a:ext>
            </a:extLst>
          </p:cNvPr>
          <p:cNvSpPr/>
          <p:nvPr/>
        </p:nvSpPr>
        <p:spPr>
          <a:xfrm>
            <a:off x="7505208" y="3967745"/>
            <a:ext cx="1841863" cy="1587813"/>
          </a:xfrm>
          <a:prstGeom prst="triangl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5" name="Gelijkbenige driehoek 64">
            <a:extLst>
              <a:ext uri="{FF2B5EF4-FFF2-40B4-BE49-F238E27FC236}">
                <a16:creationId xmlns:a16="http://schemas.microsoft.com/office/drawing/2014/main" xmlns="" id="{A48FFFEB-BB9A-4F06-84BB-7A48B2982147}"/>
              </a:ext>
            </a:extLst>
          </p:cNvPr>
          <p:cNvSpPr/>
          <p:nvPr/>
        </p:nvSpPr>
        <p:spPr>
          <a:xfrm>
            <a:off x="9349588" y="3967745"/>
            <a:ext cx="1841863" cy="1587813"/>
          </a:xfrm>
          <a:prstGeom prst="triangl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6" name="Tekstvak 75">
            <a:extLst>
              <a:ext uri="{FF2B5EF4-FFF2-40B4-BE49-F238E27FC236}">
                <a16:creationId xmlns:a16="http://schemas.microsoft.com/office/drawing/2014/main" xmlns="" id="{3F1C960A-C749-4F2E-B06C-3F7C4204F43A}"/>
              </a:ext>
            </a:extLst>
          </p:cNvPr>
          <p:cNvSpPr txBox="1"/>
          <p:nvPr/>
        </p:nvSpPr>
        <p:spPr>
          <a:xfrm>
            <a:off x="9020496" y="3582081"/>
            <a:ext cx="712567" cy="276999"/>
          </a:xfrm>
          <a:prstGeom prst="rect">
            <a:avLst/>
          </a:prstGeom>
          <a:noFill/>
        </p:spPr>
        <p:txBody>
          <a:bodyPr wrap="square" lIns="0" tIns="0" rIns="0" bIns="0" rtlCol="0">
            <a:spAutoFit/>
          </a:bodyPr>
          <a:lstStyle>
            <a:defPPr>
              <a:defRPr lang="nl-NL"/>
            </a:defPPr>
            <a:lvl1pPr>
              <a:defRPr sz="1200" b="1"/>
            </a:lvl1pPr>
          </a:lstStyle>
          <a:p>
            <a:pPr algn="ctr"/>
            <a:r>
              <a:rPr lang="nl-NL" sz="1800" dirty="0">
                <a:solidFill>
                  <a:schemeClr val="accent6">
                    <a:lumMod val="75000"/>
                  </a:schemeClr>
                </a:solidFill>
                <a:latin typeface="Arial" panose="020B0604020202020204" pitchFamily="34" charset="0"/>
                <a:cs typeface="Arial" panose="020B0604020202020204" pitchFamily="34" charset="0"/>
              </a:rPr>
              <a:t>BIM</a:t>
            </a:r>
          </a:p>
        </p:txBody>
      </p:sp>
      <p:sp>
        <p:nvSpPr>
          <p:cNvPr id="77" name="Tekstvak 76">
            <a:extLst>
              <a:ext uri="{FF2B5EF4-FFF2-40B4-BE49-F238E27FC236}">
                <a16:creationId xmlns:a16="http://schemas.microsoft.com/office/drawing/2014/main" xmlns="" id="{2B24037F-6035-4BF8-8B50-EE782068BDB1}"/>
              </a:ext>
            </a:extLst>
          </p:cNvPr>
          <p:cNvSpPr txBox="1"/>
          <p:nvPr/>
        </p:nvSpPr>
        <p:spPr>
          <a:xfrm>
            <a:off x="8118130" y="5183820"/>
            <a:ext cx="538609" cy="276999"/>
          </a:xfrm>
          <a:prstGeom prst="rect">
            <a:avLst/>
          </a:prstGeom>
          <a:noFill/>
        </p:spPr>
        <p:txBody>
          <a:bodyPr wrap="none" lIns="0" tIns="0" rIns="0" bIns="0" rtlCol="0">
            <a:spAutoFit/>
          </a:bodyPr>
          <a:lstStyle>
            <a:defPPr>
              <a:defRPr lang="nl-NL"/>
            </a:defPPr>
            <a:lvl1pPr>
              <a:defRPr sz="1200" b="1"/>
            </a:lvl1pPr>
          </a:lstStyle>
          <a:p>
            <a:pPr algn="ctr"/>
            <a:r>
              <a:rPr lang="nl-NL" sz="1800" dirty="0">
                <a:solidFill>
                  <a:schemeClr val="accent6">
                    <a:lumMod val="75000"/>
                  </a:schemeClr>
                </a:solidFill>
                <a:latin typeface="Arial" panose="020B0604020202020204" pitchFamily="34" charset="0"/>
                <a:cs typeface="Arial" panose="020B0604020202020204" pitchFamily="34" charset="0"/>
              </a:rPr>
              <a:t>Lean</a:t>
            </a:r>
          </a:p>
        </p:txBody>
      </p:sp>
      <p:sp>
        <p:nvSpPr>
          <p:cNvPr id="44" name="Tekstvak 43">
            <a:extLst>
              <a:ext uri="{FF2B5EF4-FFF2-40B4-BE49-F238E27FC236}">
                <a16:creationId xmlns:a16="http://schemas.microsoft.com/office/drawing/2014/main" xmlns="" id="{13AF6BC2-56F4-4123-A14A-78234B604D42}"/>
              </a:ext>
            </a:extLst>
          </p:cNvPr>
          <p:cNvSpPr txBox="1"/>
          <p:nvPr/>
        </p:nvSpPr>
        <p:spPr>
          <a:xfrm>
            <a:off x="9588170" y="5197141"/>
            <a:ext cx="1410643" cy="276999"/>
          </a:xfrm>
          <a:prstGeom prst="rect">
            <a:avLst/>
          </a:prstGeom>
          <a:noFill/>
        </p:spPr>
        <p:txBody>
          <a:bodyPr wrap="none" lIns="0" tIns="0" rIns="0" bIns="0" rtlCol="0">
            <a:spAutoFit/>
          </a:bodyPr>
          <a:lstStyle>
            <a:defPPr>
              <a:defRPr lang="nl-NL"/>
            </a:defPPr>
            <a:lvl1pPr>
              <a:defRPr sz="1200" b="1"/>
            </a:lvl1pPr>
          </a:lstStyle>
          <a:p>
            <a:pPr algn="ctr"/>
            <a:r>
              <a:rPr lang="nl-NL" sz="1800" dirty="0">
                <a:solidFill>
                  <a:schemeClr val="accent6">
                    <a:lumMod val="75000"/>
                  </a:schemeClr>
                </a:solidFill>
                <a:latin typeface="Arial" panose="020B0604020202020204" pitchFamily="34" charset="0"/>
                <a:cs typeface="Arial" panose="020B0604020202020204" pitchFamily="34" charset="0"/>
              </a:rPr>
              <a:t>Commitment</a:t>
            </a:r>
          </a:p>
        </p:txBody>
      </p:sp>
      <p:sp>
        <p:nvSpPr>
          <p:cNvPr id="78" name="Tekstvak 77">
            <a:extLst>
              <a:ext uri="{FF2B5EF4-FFF2-40B4-BE49-F238E27FC236}">
                <a16:creationId xmlns:a16="http://schemas.microsoft.com/office/drawing/2014/main" xmlns="" id="{B33F57D2-F8D2-4650-BED5-744349AD4DB2}"/>
              </a:ext>
            </a:extLst>
          </p:cNvPr>
          <p:cNvSpPr txBox="1"/>
          <p:nvPr/>
        </p:nvSpPr>
        <p:spPr>
          <a:xfrm>
            <a:off x="8713181" y="4002577"/>
            <a:ext cx="1269578" cy="276999"/>
          </a:xfrm>
          <a:prstGeom prst="rect">
            <a:avLst/>
          </a:prstGeom>
          <a:noFill/>
        </p:spPr>
        <p:txBody>
          <a:bodyPr wrap="none" lIns="0" tIns="0" rIns="0" bIns="0" rtlCol="0">
            <a:spAutoFit/>
          </a:bodyPr>
          <a:lstStyle>
            <a:defPPr>
              <a:defRPr lang="nl-NL"/>
            </a:defPPr>
            <a:lvl1pPr>
              <a:defRPr sz="1200" b="1"/>
            </a:lvl1pPr>
          </a:lstStyle>
          <a:p>
            <a:pPr algn="ctr"/>
            <a:r>
              <a:rPr lang="nl-NL" sz="1800" dirty="0">
                <a:solidFill>
                  <a:srgbClr val="C00000"/>
                </a:solidFill>
                <a:latin typeface="Arial" panose="020B0604020202020204" pitchFamily="34" charset="0"/>
                <a:cs typeface="Arial" panose="020B0604020202020204" pitchFamily="34" charset="0"/>
              </a:rPr>
              <a:t>Organisatie</a:t>
            </a:r>
          </a:p>
        </p:txBody>
      </p:sp>
      <p:sp>
        <p:nvSpPr>
          <p:cNvPr id="2" name="Rechthoek 1"/>
          <p:cNvSpPr/>
          <p:nvPr/>
        </p:nvSpPr>
        <p:spPr>
          <a:xfrm>
            <a:off x="914400" y="1507663"/>
            <a:ext cx="4495800" cy="855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solidFill>
                  <a:schemeClr val="bg1"/>
                </a:solidFill>
                <a:latin typeface="Arial" panose="020B0604020202020204" pitchFamily="34" charset="0"/>
                <a:ea typeface="KYP" charset="0"/>
                <a:cs typeface="Arial" panose="020B0604020202020204" pitchFamily="34" charset="0"/>
              </a:rPr>
              <a:t>Eenvoudiger proces</a:t>
            </a:r>
          </a:p>
        </p:txBody>
      </p:sp>
      <p:sp>
        <p:nvSpPr>
          <p:cNvPr id="21" name="Rechthoek 20"/>
          <p:cNvSpPr/>
          <p:nvPr/>
        </p:nvSpPr>
        <p:spPr>
          <a:xfrm>
            <a:off x="914400" y="2572582"/>
            <a:ext cx="4495800" cy="855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solidFill>
                  <a:schemeClr val="bg1"/>
                </a:solidFill>
                <a:latin typeface="Arial" panose="020B0604020202020204" pitchFamily="34" charset="0"/>
                <a:ea typeface="KYP" charset="0"/>
                <a:cs typeface="Arial" panose="020B0604020202020204" pitchFamily="34" charset="0"/>
              </a:rPr>
              <a:t>In 1 keer goed</a:t>
            </a:r>
          </a:p>
        </p:txBody>
      </p:sp>
      <p:sp>
        <p:nvSpPr>
          <p:cNvPr id="22" name="Rechthoek 21"/>
          <p:cNvSpPr/>
          <p:nvPr/>
        </p:nvSpPr>
        <p:spPr>
          <a:xfrm>
            <a:off x="914400" y="3637501"/>
            <a:ext cx="4495800" cy="855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solidFill>
                  <a:schemeClr val="bg1"/>
                </a:solidFill>
                <a:latin typeface="Arial" panose="020B0604020202020204" pitchFamily="34" charset="0"/>
                <a:ea typeface="KYP" charset="0"/>
                <a:cs typeface="Arial" panose="020B0604020202020204" pitchFamily="34" charset="0"/>
              </a:rPr>
              <a:t>Verlagen faalkosten</a:t>
            </a:r>
          </a:p>
        </p:txBody>
      </p:sp>
      <p:sp>
        <p:nvSpPr>
          <p:cNvPr id="23" name="Rechthoek 22"/>
          <p:cNvSpPr/>
          <p:nvPr/>
        </p:nvSpPr>
        <p:spPr>
          <a:xfrm>
            <a:off x="914400" y="4702420"/>
            <a:ext cx="4495800" cy="855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solidFill>
                  <a:schemeClr val="bg1"/>
                </a:solidFill>
                <a:latin typeface="Arial" panose="020B0604020202020204" pitchFamily="34" charset="0"/>
                <a:ea typeface="KYP" charset="0"/>
                <a:cs typeface="Arial" panose="020B0604020202020204" pitchFamily="34" charset="0"/>
              </a:rPr>
              <a:t>Sneller en beter bouwen</a:t>
            </a:r>
          </a:p>
        </p:txBody>
      </p:sp>
      <p:grpSp>
        <p:nvGrpSpPr>
          <p:cNvPr id="26" name="Groeperen 25"/>
          <p:cNvGrpSpPr/>
          <p:nvPr/>
        </p:nvGrpSpPr>
        <p:grpSpPr>
          <a:xfrm>
            <a:off x="5219700" y="2013306"/>
            <a:ext cx="546101" cy="733254"/>
            <a:chOff x="5219700" y="2013306"/>
            <a:chExt cx="546101" cy="733254"/>
          </a:xfrm>
        </p:grpSpPr>
        <p:cxnSp>
          <p:nvCxnSpPr>
            <p:cNvPr id="17" name="Rechte verbindingslijn 16"/>
            <p:cNvCxnSpPr/>
            <p:nvPr/>
          </p:nvCxnSpPr>
          <p:spPr>
            <a:xfrm flipH="1" flipV="1">
              <a:off x="5219700" y="2019300"/>
              <a:ext cx="546101" cy="1"/>
            </a:xfrm>
            <a:prstGeom prst="line">
              <a:avLst/>
            </a:prstGeom>
            <a:ln w="53975"/>
          </p:spPr>
          <p:style>
            <a:lnRef idx="1">
              <a:schemeClr val="accent1"/>
            </a:lnRef>
            <a:fillRef idx="0">
              <a:schemeClr val="accent1"/>
            </a:fillRef>
            <a:effectRef idx="0">
              <a:schemeClr val="accent1"/>
            </a:effectRef>
            <a:fontRef idx="minor">
              <a:schemeClr val="tx1"/>
            </a:fontRef>
          </p:style>
        </p:cxnSp>
        <p:cxnSp>
          <p:nvCxnSpPr>
            <p:cNvPr id="6" name="Gebogen verbindingslijn 5"/>
            <p:cNvCxnSpPr/>
            <p:nvPr/>
          </p:nvCxnSpPr>
          <p:spPr>
            <a:xfrm rot="5400000">
              <a:off x="5206879" y="2216626"/>
              <a:ext cx="733254" cy="326613"/>
            </a:xfrm>
            <a:prstGeom prst="bentConnector2">
              <a:avLst/>
            </a:prstGeom>
            <a:ln w="53975">
              <a:tailEnd type="triangle"/>
            </a:ln>
          </p:spPr>
          <p:style>
            <a:lnRef idx="1">
              <a:schemeClr val="accent1"/>
            </a:lnRef>
            <a:fillRef idx="0">
              <a:schemeClr val="accent1"/>
            </a:fillRef>
            <a:effectRef idx="0">
              <a:schemeClr val="accent1"/>
            </a:effectRef>
            <a:fontRef idx="minor">
              <a:schemeClr val="tx1"/>
            </a:fontRef>
          </p:style>
        </p:cxnSp>
      </p:grpSp>
      <p:grpSp>
        <p:nvGrpSpPr>
          <p:cNvPr id="49" name="Groeperen 48"/>
          <p:cNvGrpSpPr/>
          <p:nvPr/>
        </p:nvGrpSpPr>
        <p:grpSpPr>
          <a:xfrm>
            <a:off x="5219700" y="3165627"/>
            <a:ext cx="546101" cy="733254"/>
            <a:chOff x="5219700" y="2013306"/>
            <a:chExt cx="546101" cy="733254"/>
          </a:xfrm>
        </p:grpSpPr>
        <p:cxnSp>
          <p:nvCxnSpPr>
            <p:cNvPr id="50" name="Rechte verbindingslijn 49"/>
            <p:cNvCxnSpPr/>
            <p:nvPr/>
          </p:nvCxnSpPr>
          <p:spPr>
            <a:xfrm flipH="1" flipV="1">
              <a:off x="5219700" y="2019300"/>
              <a:ext cx="546101" cy="1"/>
            </a:xfrm>
            <a:prstGeom prst="line">
              <a:avLst/>
            </a:prstGeom>
            <a:ln w="53975"/>
          </p:spPr>
          <p:style>
            <a:lnRef idx="1">
              <a:schemeClr val="accent1"/>
            </a:lnRef>
            <a:fillRef idx="0">
              <a:schemeClr val="accent1"/>
            </a:fillRef>
            <a:effectRef idx="0">
              <a:schemeClr val="accent1"/>
            </a:effectRef>
            <a:fontRef idx="minor">
              <a:schemeClr val="tx1"/>
            </a:fontRef>
          </p:style>
        </p:cxnSp>
        <p:cxnSp>
          <p:nvCxnSpPr>
            <p:cNvPr id="51" name="Gebogen verbindingslijn 50"/>
            <p:cNvCxnSpPr/>
            <p:nvPr/>
          </p:nvCxnSpPr>
          <p:spPr>
            <a:xfrm rot="5400000">
              <a:off x="5206879" y="2216626"/>
              <a:ext cx="733254" cy="326613"/>
            </a:xfrm>
            <a:prstGeom prst="bentConnector2">
              <a:avLst/>
            </a:prstGeom>
            <a:ln w="53975">
              <a:tailEnd type="triangle"/>
            </a:ln>
          </p:spPr>
          <p:style>
            <a:lnRef idx="1">
              <a:schemeClr val="accent1"/>
            </a:lnRef>
            <a:fillRef idx="0">
              <a:schemeClr val="accent1"/>
            </a:fillRef>
            <a:effectRef idx="0">
              <a:schemeClr val="accent1"/>
            </a:effectRef>
            <a:fontRef idx="minor">
              <a:schemeClr val="tx1"/>
            </a:fontRef>
          </p:style>
        </p:cxnSp>
      </p:grpSp>
      <p:grpSp>
        <p:nvGrpSpPr>
          <p:cNvPr id="52" name="Groeperen 51"/>
          <p:cNvGrpSpPr/>
          <p:nvPr/>
        </p:nvGrpSpPr>
        <p:grpSpPr>
          <a:xfrm>
            <a:off x="5219700" y="4314719"/>
            <a:ext cx="546101" cy="733254"/>
            <a:chOff x="5219700" y="2013306"/>
            <a:chExt cx="546101" cy="733254"/>
          </a:xfrm>
        </p:grpSpPr>
        <p:cxnSp>
          <p:nvCxnSpPr>
            <p:cNvPr id="53" name="Rechte verbindingslijn 52"/>
            <p:cNvCxnSpPr/>
            <p:nvPr/>
          </p:nvCxnSpPr>
          <p:spPr>
            <a:xfrm flipH="1" flipV="1">
              <a:off x="5219700" y="2019300"/>
              <a:ext cx="546101" cy="1"/>
            </a:xfrm>
            <a:prstGeom prst="line">
              <a:avLst/>
            </a:prstGeom>
            <a:ln w="53975"/>
          </p:spPr>
          <p:style>
            <a:lnRef idx="1">
              <a:schemeClr val="accent1"/>
            </a:lnRef>
            <a:fillRef idx="0">
              <a:schemeClr val="accent1"/>
            </a:fillRef>
            <a:effectRef idx="0">
              <a:schemeClr val="accent1"/>
            </a:effectRef>
            <a:fontRef idx="minor">
              <a:schemeClr val="tx1"/>
            </a:fontRef>
          </p:style>
        </p:cxnSp>
        <p:cxnSp>
          <p:nvCxnSpPr>
            <p:cNvPr id="54" name="Gebogen verbindingslijn 53"/>
            <p:cNvCxnSpPr/>
            <p:nvPr/>
          </p:nvCxnSpPr>
          <p:spPr>
            <a:xfrm rot="5400000">
              <a:off x="5206879" y="2216626"/>
              <a:ext cx="733254" cy="326613"/>
            </a:xfrm>
            <a:prstGeom prst="bentConnector2">
              <a:avLst/>
            </a:prstGeom>
            <a:ln w="53975">
              <a:tailEnd type="triangle"/>
            </a:ln>
          </p:spPr>
          <p:style>
            <a:lnRef idx="1">
              <a:schemeClr val="accent1"/>
            </a:lnRef>
            <a:fillRef idx="0">
              <a:schemeClr val="accent1"/>
            </a:fillRef>
            <a:effectRef idx="0">
              <a:schemeClr val="accent1"/>
            </a:effectRef>
            <a:fontRef idx="minor">
              <a:schemeClr val="tx1"/>
            </a:fontRef>
          </p:style>
        </p:cxnSp>
      </p:grpSp>
      <p:pic>
        <p:nvPicPr>
          <p:cNvPr id="45" name="Afbeelding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8076" y="239879"/>
            <a:ext cx="1451326" cy="481146"/>
          </a:xfrm>
          <a:prstGeom prst="rect">
            <a:avLst/>
          </a:prstGeom>
        </p:spPr>
      </p:pic>
      <p:pic>
        <p:nvPicPr>
          <p:cNvPr id="37" name="Afbeelding 36"/>
          <p:cNvPicPr>
            <a:picLocks noChangeAspect="1"/>
          </p:cNvPicPr>
          <p:nvPr/>
        </p:nvPicPr>
        <p:blipFill rotWithShape="1">
          <a:blip r:embed="rId3">
            <a:extLst>
              <a:ext uri="{28A0092B-C50C-407E-A947-70E740481C1C}">
                <a14:useLocalDpi xmlns:a14="http://schemas.microsoft.com/office/drawing/2010/main" val="0"/>
              </a:ext>
            </a:extLst>
          </a:blip>
          <a:srcRect l="62491"/>
          <a:stretch/>
        </p:blipFill>
        <p:spPr>
          <a:xfrm>
            <a:off x="239022" y="6035040"/>
            <a:ext cx="905077" cy="801371"/>
          </a:xfrm>
          <a:prstGeom prst="rect">
            <a:avLst/>
          </a:prstGeom>
        </p:spPr>
      </p:pic>
    </p:spTree>
    <p:extLst>
      <p:ext uri="{BB962C8B-B14F-4D97-AF65-F5344CB8AC3E}">
        <p14:creationId xmlns:p14="http://schemas.microsoft.com/office/powerpoint/2010/main" val="720799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Gelijkbenige driehoek 74">
            <a:extLst>
              <a:ext uri="{FF2B5EF4-FFF2-40B4-BE49-F238E27FC236}">
                <a16:creationId xmlns:a16="http://schemas.microsoft.com/office/drawing/2014/main" xmlns="" id="{9A04F4CF-BA9C-4776-B63D-727118424058}"/>
              </a:ext>
            </a:extLst>
          </p:cNvPr>
          <p:cNvSpPr/>
          <p:nvPr/>
        </p:nvSpPr>
        <p:spPr>
          <a:xfrm flipV="1">
            <a:off x="8460586" y="3969924"/>
            <a:ext cx="1841863" cy="1587813"/>
          </a:xfrm>
          <a:prstGeom prst="triangle">
            <a:avLst/>
          </a:prstGeom>
          <a:solidFill>
            <a:srgbClr val="FF0000">
              <a:alpha val="67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p:cNvSpPr txBox="1"/>
          <p:nvPr/>
        </p:nvSpPr>
        <p:spPr>
          <a:xfrm>
            <a:off x="428828" y="552220"/>
            <a:ext cx="1595309" cy="646331"/>
          </a:xfrm>
          <a:prstGeom prst="rect">
            <a:avLst/>
          </a:prstGeom>
          <a:noFill/>
        </p:spPr>
        <p:txBody>
          <a:bodyPr wrap="none" rtlCol="0">
            <a:spAutoFit/>
          </a:bodyPr>
          <a:lstStyle/>
          <a:p>
            <a:r>
              <a:rPr lang="nl-NL" sz="3600" b="1" dirty="0">
                <a:solidFill>
                  <a:schemeClr val="accent1">
                    <a:lumMod val="75000"/>
                  </a:schemeClr>
                </a:solidFill>
                <a:latin typeface="Arial" panose="020B0604020202020204" pitchFamily="34" charset="0"/>
                <a:cs typeface="Arial" panose="020B0604020202020204" pitchFamily="34" charset="0"/>
              </a:rPr>
              <a:t>HOE ?</a:t>
            </a:r>
          </a:p>
        </p:txBody>
      </p:sp>
      <p:sp>
        <p:nvSpPr>
          <p:cNvPr id="34" name="Gelijkbenige driehoek 33">
            <a:extLst>
              <a:ext uri="{FF2B5EF4-FFF2-40B4-BE49-F238E27FC236}">
                <a16:creationId xmlns:a16="http://schemas.microsoft.com/office/drawing/2014/main" xmlns="" id="{30DF9EFA-7D1B-445B-9DEA-C132A43B1C1E}"/>
              </a:ext>
            </a:extLst>
          </p:cNvPr>
          <p:cNvSpPr/>
          <p:nvPr/>
        </p:nvSpPr>
        <p:spPr>
          <a:xfrm>
            <a:off x="8451539" y="2379932"/>
            <a:ext cx="1841863" cy="1587813"/>
          </a:xfrm>
          <a:prstGeom prst="triangl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5" name="Rechte verbindingslijn 34">
            <a:extLst>
              <a:ext uri="{FF2B5EF4-FFF2-40B4-BE49-F238E27FC236}">
                <a16:creationId xmlns:a16="http://schemas.microsoft.com/office/drawing/2014/main" xmlns="" id="{39DC5F90-2678-433D-AB85-5147F70028A3}"/>
              </a:ext>
            </a:extLst>
          </p:cNvPr>
          <p:cNvCxnSpPr/>
          <p:nvPr/>
        </p:nvCxnSpPr>
        <p:spPr>
          <a:xfrm flipV="1">
            <a:off x="9384989" y="4770310"/>
            <a:ext cx="1381397" cy="793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Rechte verbindingslijn 35">
            <a:extLst>
              <a:ext uri="{FF2B5EF4-FFF2-40B4-BE49-F238E27FC236}">
                <a16:creationId xmlns:a16="http://schemas.microsoft.com/office/drawing/2014/main" xmlns="" id="{3B662106-248D-4B87-A6E7-A4662133855A}"/>
              </a:ext>
            </a:extLst>
          </p:cNvPr>
          <p:cNvCxnSpPr>
            <a:cxnSpLocks/>
          </p:cNvCxnSpPr>
          <p:nvPr/>
        </p:nvCxnSpPr>
        <p:spPr>
          <a:xfrm>
            <a:off x="9845455" y="4770310"/>
            <a:ext cx="1381397" cy="793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kstvak 37">
            <a:extLst>
              <a:ext uri="{FF2B5EF4-FFF2-40B4-BE49-F238E27FC236}">
                <a16:creationId xmlns:a16="http://schemas.microsoft.com/office/drawing/2014/main" xmlns="" id="{D3388A6C-BEA2-4D26-98E5-A3BFD0C0CD4E}"/>
              </a:ext>
            </a:extLst>
          </p:cNvPr>
          <p:cNvSpPr txBox="1"/>
          <p:nvPr/>
        </p:nvSpPr>
        <p:spPr>
          <a:xfrm>
            <a:off x="10004681" y="4549722"/>
            <a:ext cx="269626" cy="276999"/>
          </a:xfrm>
          <a:prstGeom prst="rect">
            <a:avLst/>
          </a:prstGeom>
          <a:noFill/>
        </p:spPr>
        <p:txBody>
          <a:bodyPr wrap="none" rtlCol="0">
            <a:spAutoFit/>
          </a:bodyPr>
          <a:lstStyle/>
          <a:p>
            <a:r>
              <a:rPr lang="nl-NL" sz="1200">
                <a:latin typeface="Arial" panose="020B0604020202020204" pitchFamily="34" charset="0"/>
                <a:cs typeface="Arial" panose="020B0604020202020204" pitchFamily="34" charset="0"/>
              </a:rPr>
              <a:t>6</a:t>
            </a:r>
          </a:p>
        </p:txBody>
      </p:sp>
      <p:sp>
        <p:nvSpPr>
          <p:cNvPr id="39" name="Tekstvak 38">
            <a:extLst>
              <a:ext uri="{FF2B5EF4-FFF2-40B4-BE49-F238E27FC236}">
                <a16:creationId xmlns:a16="http://schemas.microsoft.com/office/drawing/2014/main" xmlns="" id="{5F720DA7-99AF-4EDD-A73C-ACD3FB58A8BD}"/>
              </a:ext>
            </a:extLst>
          </p:cNvPr>
          <p:cNvSpPr txBox="1"/>
          <p:nvPr/>
        </p:nvSpPr>
        <p:spPr>
          <a:xfrm>
            <a:off x="10363660" y="5241728"/>
            <a:ext cx="269626" cy="276999"/>
          </a:xfrm>
          <a:prstGeom prst="rect">
            <a:avLst/>
          </a:prstGeom>
          <a:noFill/>
        </p:spPr>
        <p:txBody>
          <a:bodyPr wrap="none" rtlCol="0">
            <a:spAutoFit/>
          </a:bodyPr>
          <a:lstStyle/>
          <a:p>
            <a:r>
              <a:rPr lang="nl-NL" sz="1200">
                <a:latin typeface="Arial" panose="020B0604020202020204" pitchFamily="34" charset="0"/>
                <a:cs typeface="Arial" panose="020B0604020202020204" pitchFamily="34" charset="0"/>
              </a:rPr>
              <a:t>3</a:t>
            </a:r>
          </a:p>
        </p:txBody>
      </p:sp>
      <p:sp>
        <p:nvSpPr>
          <p:cNvPr id="40" name="Tekstvak 39">
            <a:extLst>
              <a:ext uri="{FF2B5EF4-FFF2-40B4-BE49-F238E27FC236}">
                <a16:creationId xmlns:a16="http://schemas.microsoft.com/office/drawing/2014/main" xmlns="" id="{995C7162-0F85-4DDE-B474-CE8EAECE8087}"/>
              </a:ext>
            </a:extLst>
          </p:cNvPr>
          <p:cNvSpPr txBox="1"/>
          <p:nvPr/>
        </p:nvSpPr>
        <p:spPr>
          <a:xfrm>
            <a:off x="10529646" y="4912705"/>
            <a:ext cx="269626" cy="276999"/>
          </a:xfrm>
          <a:prstGeom prst="rect">
            <a:avLst/>
          </a:prstGeom>
          <a:noFill/>
        </p:spPr>
        <p:txBody>
          <a:bodyPr wrap="none" rtlCol="0">
            <a:spAutoFit/>
          </a:bodyPr>
          <a:lstStyle/>
          <a:p>
            <a:r>
              <a:rPr lang="nl-NL" sz="1200">
                <a:latin typeface="Arial" panose="020B0604020202020204" pitchFamily="34" charset="0"/>
                <a:cs typeface="Arial" panose="020B0604020202020204" pitchFamily="34" charset="0"/>
              </a:rPr>
              <a:t>2</a:t>
            </a:r>
          </a:p>
        </p:txBody>
      </p:sp>
      <p:sp>
        <p:nvSpPr>
          <p:cNvPr id="41" name="Tekstvak 40">
            <a:extLst>
              <a:ext uri="{FF2B5EF4-FFF2-40B4-BE49-F238E27FC236}">
                <a16:creationId xmlns:a16="http://schemas.microsoft.com/office/drawing/2014/main" xmlns="" id="{538D93CB-8799-49F5-A909-70490711D945}"/>
              </a:ext>
            </a:extLst>
          </p:cNvPr>
          <p:cNvSpPr txBox="1"/>
          <p:nvPr/>
        </p:nvSpPr>
        <p:spPr>
          <a:xfrm>
            <a:off x="10337933" y="4563921"/>
            <a:ext cx="269626" cy="276999"/>
          </a:xfrm>
          <a:prstGeom prst="rect">
            <a:avLst/>
          </a:prstGeom>
          <a:noFill/>
        </p:spPr>
        <p:txBody>
          <a:bodyPr wrap="none" rtlCol="0">
            <a:spAutoFit/>
          </a:bodyPr>
          <a:lstStyle/>
          <a:p>
            <a:r>
              <a:rPr lang="nl-NL" sz="1200">
                <a:latin typeface="Arial" panose="020B0604020202020204" pitchFamily="34" charset="0"/>
                <a:cs typeface="Arial" panose="020B0604020202020204" pitchFamily="34" charset="0"/>
              </a:rPr>
              <a:t>1</a:t>
            </a:r>
          </a:p>
        </p:txBody>
      </p:sp>
      <p:sp>
        <p:nvSpPr>
          <p:cNvPr id="42" name="Tekstvak 41">
            <a:extLst>
              <a:ext uri="{FF2B5EF4-FFF2-40B4-BE49-F238E27FC236}">
                <a16:creationId xmlns:a16="http://schemas.microsoft.com/office/drawing/2014/main" xmlns="" id="{071AAE3A-0341-4C17-8D05-9BEECF1EFE8C}"/>
              </a:ext>
            </a:extLst>
          </p:cNvPr>
          <p:cNvSpPr txBox="1"/>
          <p:nvPr/>
        </p:nvSpPr>
        <p:spPr>
          <a:xfrm>
            <a:off x="10008131" y="5241727"/>
            <a:ext cx="269626" cy="276999"/>
          </a:xfrm>
          <a:prstGeom prst="rect">
            <a:avLst/>
          </a:prstGeom>
          <a:noFill/>
        </p:spPr>
        <p:txBody>
          <a:bodyPr wrap="none" rtlCol="0">
            <a:spAutoFit/>
          </a:bodyPr>
          <a:lstStyle/>
          <a:p>
            <a:r>
              <a:rPr lang="nl-NL" sz="1200">
                <a:latin typeface="Arial" panose="020B0604020202020204" pitchFamily="34" charset="0"/>
                <a:cs typeface="Arial" panose="020B0604020202020204" pitchFamily="34" charset="0"/>
              </a:rPr>
              <a:t>4</a:t>
            </a:r>
          </a:p>
        </p:txBody>
      </p:sp>
      <p:sp>
        <p:nvSpPr>
          <p:cNvPr id="43" name="Tekstvak 42">
            <a:extLst>
              <a:ext uri="{FF2B5EF4-FFF2-40B4-BE49-F238E27FC236}">
                <a16:creationId xmlns:a16="http://schemas.microsoft.com/office/drawing/2014/main" xmlns="" id="{DF28932B-BC86-445B-8CFB-524287CD31ED}"/>
              </a:ext>
            </a:extLst>
          </p:cNvPr>
          <p:cNvSpPr txBox="1"/>
          <p:nvPr/>
        </p:nvSpPr>
        <p:spPr>
          <a:xfrm>
            <a:off x="9810861" y="4912705"/>
            <a:ext cx="269626" cy="276999"/>
          </a:xfrm>
          <a:prstGeom prst="rect">
            <a:avLst/>
          </a:prstGeom>
          <a:noFill/>
        </p:spPr>
        <p:txBody>
          <a:bodyPr wrap="none" rtlCol="0">
            <a:spAutoFit/>
          </a:bodyPr>
          <a:lstStyle/>
          <a:p>
            <a:r>
              <a:rPr lang="nl-NL" sz="1200">
                <a:latin typeface="Arial" panose="020B0604020202020204" pitchFamily="34" charset="0"/>
                <a:cs typeface="Arial" panose="020B0604020202020204" pitchFamily="34" charset="0"/>
              </a:rPr>
              <a:t>5</a:t>
            </a:r>
          </a:p>
        </p:txBody>
      </p:sp>
      <p:sp>
        <p:nvSpPr>
          <p:cNvPr id="55" name="Gelijkbenige driehoek 54">
            <a:extLst>
              <a:ext uri="{FF2B5EF4-FFF2-40B4-BE49-F238E27FC236}">
                <a16:creationId xmlns:a16="http://schemas.microsoft.com/office/drawing/2014/main" xmlns="" id="{88EBB70B-EC0A-4079-8BEB-9354506A5942}"/>
              </a:ext>
            </a:extLst>
          </p:cNvPr>
          <p:cNvSpPr/>
          <p:nvPr/>
        </p:nvSpPr>
        <p:spPr>
          <a:xfrm>
            <a:off x="7530608" y="3967745"/>
            <a:ext cx="1841863" cy="1587813"/>
          </a:xfrm>
          <a:prstGeom prst="triangl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5" name="Gelijkbenige driehoek 64">
            <a:extLst>
              <a:ext uri="{FF2B5EF4-FFF2-40B4-BE49-F238E27FC236}">
                <a16:creationId xmlns:a16="http://schemas.microsoft.com/office/drawing/2014/main" xmlns="" id="{A48FFFEB-BB9A-4F06-84BB-7A48B2982147}"/>
              </a:ext>
            </a:extLst>
          </p:cNvPr>
          <p:cNvSpPr/>
          <p:nvPr/>
        </p:nvSpPr>
        <p:spPr>
          <a:xfrm>
            <a:off x="9374988" y="3967745"/>
            <a:ext cx="1841863" cy="1587813"/>
          </a:xfrm>
          <a:prstGeom prst="triangl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6" name="Tekstvak 75">
            <a:extLst>
              <a:ext uri="{FF2B5EF4-FFF2-40B4-BE49-F238E27FC236}">
                <a16:creationId xmlns:a16="http://schemas.microsoft.com/office/drawing/2014/main" xmlns="" id="{3F1C960A-C749-4F2E-B06C-3F7C4204F43A}"/>
              </a:ext>
            </a:extLst>
          </p:cNvPr>
          <p:cNvSpPr txBox="1"/>
          <p:nvPr/>
        </p:nvSpPr>
        <p:spPr>
          <a:xfrm>
            <a:off x="9045896" y="3582081"/>
            <a:ext cx="712567" cy="276999"/>
          </a:xfrm>
          <a:prstGeom prst="rect">
            <a:avLst/>
          </a:prstGeom>
          <a:noFill/>
        </p:spPr>
        <p:txBody>
          <a:bodyPr wrap="square" lIns="0" tIns="0" rIns="0" bIns="0" rtlCol="0">
            <a:spAutoFit/>
          </a:bodyPr>
          <a:lstStyle>
            <a:defPPr>
              <a:defRPr lang="nl-NL"/>
            </a:defPPr>
            <a:lvl1pPr>
              <a:defRPr sz="1200" b="1"/>
            </a:lvl1pPr>
          </a:lstStyle>
          <a:p>
            <a:pPr algn="ctr"/>
            <a:r>
              <a:rPr lang="nl-NL" sz="1800" dirty="0">
                <a:solidFill>
                  <a:schemeClr val="accent6">
                    <a:lumMod val="75000"/>
                  </a:schemeClr>
                </a:solidFill>
                <a:latin typeface="Arial" panose="020B0604020202020204" pitchFamily="34" charset="0"/>
                <a:cs typeface="Arial" panose="020B0604020202020204" pitchFamily="34" charset="0"/>
              </a:rPr>
              <a:t>BIM</a:t>
            </a:r>
          </a:p>
        </p:txBody>
      </p:sp>
      <p:sp>
        <p:nvSpPr>
          <p:cNvPr id="77" name="Tekstvak 76">
            <a:extLst>
              <a:ext uri="{FF2B5EF4-FFF2-40B4-BE49-F238E27FC236}">
                <a16:creationId xmlns:a16="http://schemas.microsoft.com/office/drawing/2014/main" xmlns="" id="{2B24037F-6035-4BF8-8B50-EE782068BDB1}"/>
              </a:ext>
            </a:extLst>
          </p:cNvPr>
          <p:cNvSpPr txBox="1"/>
          <p:nvPr/>
        </p:nvSpPr>
        <p:spPr>
          <a:xfrm>
            <a:off x="8143530" y="5183820"/>
            <a:ext cx="538609" cy="276999"/>
          </a:xfrm>
          <a:prstGeom prst="rect">
            <a:avLst/>
          </a:prstGeom>
          <a:noFill/>
        </p:spPr>
        <p:txBody>
          <a:bodyPr wrap="none" lIns="0" tIns="0" rIns="0" bIns="0" rtlCol="0">
            <a:spAutoFit/>
          </a:bodyPr>
          <a:lstStyle>
            <a:defPPr>
              <a:defRPr lang="nl-NL"/>
            </a:defPPr>
            <a:lvl1pPr>
              <a:defRPr sz="1200" b="1"/>
            </a:lvl1pPr>
          </a:lstStyle>
          <a:p>
            <a:pPr algn="ctr"/>
            <a:r>
              <a:rPr lang="nl-NL" sz="1800" dirty="0">
                <a:solidFill>
                  <a:schemeClr val="accent6">
                    <a:lumMod val="75000"/>
                  </a:schemeClr>
                </a:solidFill>
                <a:latin typeface="Arial" panose="020B0604020202020204" pitchFamily="34" charset="0"/>
                <a:cs typeface="Arial" panose="020B0604020202020204" pitchFamily="34" charset="0"/>
              </a:rPr>
              <a:t>Lean</a:t>
            </a:r>
          </a:p>
        </p:txBody>
      </p:sp>
      <p:sp>
        <p:nvSpPr>
          <p:cNvPr id="44" name="Tekstvak 43">
            <a:extLst>
              <a:ext uri="{FF2B5EF4-FFF2-40B4-BE49-F238E27FC236}">
                <a16:creationId xmlns:a16="http://schemas.microsoft.com/office/drawing/2014/main" xmlns="" id="{13AF6BC2-56F4-4123-A14A-78234B604D42}"/>
              </a:ext>
            </a:extLst>
          </p:cNvPr>
          <p:cNvSpPr txBox="1"/>
          <p:nvPr/>
        </p:nvSpPr>
        <p:spPr>
          <a:xfrm>
            <a:off x="9613570" y="5197141"/>
            <a:ext cx="1410643" cy="276999"/>
          </a:xfrm>
          <a:prstGeom prst="rect">
            <a:avLst/>
          </a:prstGeom>
          <a:noFill/>
        </p:spPr>
        <p:txBody>
          <a:bodyPr wrap="none" lIns="0" tIns="0" rIns="0" bIns="0" rtlCol="0">
            <a:spAutoFit/>
          </a:bodyPr>
          <a:lstStyle>
            <a:defPPr>
              <a:defRPr lang="nl-NL"/>
            </a:defPPr>
            <a:lvl1pPr>
              <a:defRPr sz="1200" b="1"/>
            </a:lvl1pPr>
          </a:lstStyle>
          <a:p>
            <a:pPr algn="ctr"/>
            <a:r>
              <a:rPr lang="nl-NL" sz="1800" dirty="0">
                <a:solidFill>
                  <a:schemeClr val="accent6">
                    <a:lumMod val="75000"/>
                  </a:schemeClr>
                </a:solidFill>
                <a:latin typeface="Arial" panose="020B0604020202020204" pitchFamily="34" charset="0"/>
                <a:cs typeface="Arial" panose="020B0604020202020204" pitchFamily="34" charset="0"/>
              </a:rPr>
              <a:t>Commitment</a:t>
            </a:r>
          </a:p>
        </p:txBody>
      </p:sp>
      <p:sp>
        <p:nvSpPr>
          <p:cNvPr id="78" name="Tekstvak 77">
            <a:extLst>
              <a:ext uri="{FF2B5EF4-FFF2-40B4-BE49-F238E27FC236}">
                <a16:creationId xmlns:a16="http://schemas.microsoft.com/office/drawing/2014/main" xmlns="" id="{B33F57D2-F8D2-4650-BED5-744349AD4DB2}"/>
              </a:ext>
            </a:extLst>
          </p:cNvPr>
          <p:cNvSpPr txBox="1"/>
          <p:nvPr/>
        </p:nvSpPr>
        <p:spPr>
          <a:xfrm>
            <a:off x="8738581" y="4002577"/>
            <a:ext cx="1269578" cy="276999"/>
          </a:xfrm>
          <a:prstGeom prst="rect">
            <a:avLst/>
          </a:prstGeom>
          <a:noFill/>
        </p:spPr>
        <p:txBody>
          <a:bodyPr wrap="none" lIns="0" tIns="0" rIns="0" bIns="0" rtlCol="0">
            <a:spAutoFit/>
          </a:bodyPr>
          <a:lstStyle>
            <a:defPPr>
              <a:defRPr lang="nl-NL"/>
            </a:defPPr>
            <a:lvl1pPr>
              <a:defRPr sz="1200" b="1"/>
            </a:lvl1pPr>
          </a:lstStyle>
          <a:p>
            <a:pPr algn="ctr"/>
            <a:r>
              <a:rPr lang="nl-NL" sz="1800" dirty="0">
                <a:solidFill>
                  <a:srgbClr val="C00000"/>
                </a:solidFill>
                <a:latin typeface="Arial" panose="020B0604020202020204" pitchFamily="34" charset="0"/>
                <a:cs typeface="Arial" panose="020B0604020202020204" pitchFamily="34" charset="0"/>
              </a:rPr>
              <a:t>Organisatie</a:t>
            </a:r>
          </a:p>
        </p:txBody>
      </p:sp>
      <p:sp>
        <p:nvSpPr>
          <p:cNvPr id="2" name="Rechthoek 1"/>
          <p:cNvSpPr/>
          <p:nvPr/>
        </p:nvSpPr>
        <p:spPr>
          <a:xfrm>
            <a:off x="914400" y="1507663"/>
            <a:ext cx="4495800" cy="855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solidFill>
                  <a:schemeClr val="bg1"/>
                </a:solidFill>
                <a:latin typeface="Arial" panose="020B0604020202020204" pitchFamily="34" charset="0"/>
                <a:ea typeface="KYP" charset="0"/>
                <a:cs typeface="Arial" panose="020B0604020202020204" pitchFamily="34" charset="0"/>
              </a:rPr>
              <a:t>Eenduidige demarcatie</a:t>
            </a:r>
          </a:p>
        </p:txBody>
      </p:sp>
      <p:sp>
        <p:nvSpPr>
          <p:cNvPr id="21" name="Rechthoek 20"/>
          <p:cNvSpPr/>
          <p:nvPr/>
        </p:nvSpPr>
        <p:spPr>
          <a:xfrm>
            <a:off x="914400" y="2572582"/>
            <a:ext cx="4495800" cy="855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solidFill>
                  <a:schemeClr val="bg1"/>
                </a:solidFill>
                <a:latin typeface="Arial" panose="020B0604020202020204" pitchFamily="34" charset="0"/>
                <a:ea typeface="KYP" charset="0"/>
                <a:cs typeface="Arial" panose="020B0604020202020204" pitchFamily="34" charset="0"/>
              </a:rPr>
              <a:t>LEAN in alle processen</a:t>
            </a:r>
          </a:p>
        </p:txBody>
      </p:sp>
      <p:sp>
        <p:nvSpPr>
          <p:cNvPr id="22" name="Rechthoek 21"/>
          <p:cNvSpPr/>
          <p:nvPr/>
        </p:nvSpPr>
        <p:spPr>
          <a:xfrm>
            <a:off x="914400" y="4699626"/>
            <a:ext cx="4495800" cy="855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solidFill>
                  <a:schemeClr val="bg1"/>
                </a:solidFill>
                <a:latin typeface="Arial" panose="020B0604020202020204" pitchFamily="34" charset="0"/>
                <a:ea typeface="KYP" charset="0"/>
                <a:cs typeface="Arial" panose="020B0604020202020204" pitchFamily="34" charset="0"/>
              </a:rPr>
              <a:t>Eigen verantwoordelijkheid</a:t>
            </a:r>
          </a:p>
        </p:txBody>
      </p:sp>
      <p:sp>
        <p:nvSpPr>
          <p:cNvPr id="23" name="Rechthoek 22"/>
          <p:cNvSpPr/>
          <p:nvPr/>
        </p:nvSpPr>
        <p:spPr>
          <a:xfrm>
            <a:off x="914400" y="3631873"/>
            <a:ext cx="4495800" cy="855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solidFill>
                  <a:schemeClr val="bg1"/>
                </a:solidFill>
                <a:latin typeface="Arial" panose="020B0604020202020204" pitchFamily="34" charset="0"/>
                <a:ea typeface="KYP" charset="0"/>
                <a:cs typeface="Arial" panose="020B0604020202020204" pitchFamily="34" charset="0"/>
              </a:rPr>
              <a:t>Productfocus</a:t>
            </a:r>
          </a:p>
        </p:txBody>
      </p:sp>
      <p:pic>
        <p:nvPicPr>
          <p:cNvPr id="27" name="Afbeelding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8076" y="239879"/>
            <a:ext cx="1451326" cy="481146"/>
          </a:xfrm>
          <a:prstGeom prst="rect">
            <a:avLst/>
          </a:prstGeom>
        </p:spPr>
      </p:pic>
      <p:pic>
        <p:nvPicPr>
          <p:cNvPr id="25" name="Afbeelding 24"/>
          <p:cNvPicPr>
            <a:picLocks noChangeAspect="1"/>
          </p:cNvPicPr>
          <p:nvPr/>
        </p:nvPicPr>
        <p:blipFill rotWithShape="1">
          <a:blip r:embed="rId3">
            <a:extLst>
              <a:ext uri="{28A0092B-C50C-407E-A947-70E740481C1C}">
                <a14:useLocalDpi xmlns:a14="http://schemas.microsoft.com/office/drawing/2010/main" val="0"/>
              </a:ext>
            </a:extLst>
          </a:blip>
          <a:srcRect l="62491"/>
          <a:stretch/>
        </p:blipFill>
        <p:spPr>
          <a:xfrm>
            <a:off x="239022" y="6035040"/>
            <a:ext cx="905077" cy="801371"/>
          </a:xfrm>
          <a:prstGeom prst="rect">
            <a:avLst/>
          </a:prstGeom>
        </p:spPr>
      </p:pic>
    </p:spTree>
    <p:extLst>
      <p:ext uri="{BB962C8B-B14F-4D97-AF65-F5344CB8AC3E}">
        <p14:creationId xmlns:p14="http://schemas.microsoft.com/office/powerpoint/2010/main" val="372982614"/>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um xmlns="58c263df-0d56-4925-a4b9-2f8a4a4df36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B425C56BD26144B8FBB9EBCA758C293" ma:contentTypeVersion="11" ma:contentTypeDescription="Een nieuw document maken." ma:contentTypeScope="" ma:versionID="7f39620b08e56d28f025c36b8351115e">
  <xsd:schema xmlns:xsd="http://www.w3.org/2001/XMLSchema" xmlns:xs="http://www.w3.org/2001/XMLSchema" xmlns:p="http://schemas.microsoft.com/office/2006/metadata/properties" xmlns:ns2="83978389-8f9b-44fc-9013-52125437cc8b" xmlns:ns3="58c263df-0d56-4925-a4b9-2f8a4a4df367" targetNamespace="http://schemas.microsoft.com/office/2006/metadata/properties" ma:root="true" ma:fieldsID="af5712e8764457f3c59ab8feba6dd97a" ns2:_="" ns3:_="">
    <xsd:import namespace="83978389-8f9b-44fc-9013-52125437cc8b"/>
    <xsd:import namespace="58c263df-0d56-4925-a4b9-2f8a4a4df367"/>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Datum"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978389-8f9b-44fc-9013-52125437cc8b"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element name="LastSharedByUser" ma:index="10" nillable="true" ma:displayName="Laatst gedeeld, per gebruiker" ma:internalName="LastSharedByUser" ma:readOnly="true">
      <xsd:simpleType>
        <xsd:restriction base="dms:Note">
          <xsd:maxLength value="255"/>
        </xsd:restriction>
      </xsd:simpleType>
    </xsd:element>
    <xsd:element name="LastSharedByTime" ma:index="11" nillable="true" ma:displayName="Laatst gedeeld, per tijdstip"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8c263df-0d56-4925-a4b9-2f8a4a4df367"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Datum" ma:index="16" nillable="true" ma:displayName="Datum" ma:format="DateOnly" ma:internalName="Datum">
      <xsd:simpleType>
        <xsd:restriction base="dms:DateTime"/>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Location" ma:index="18" nillable="true" ma:displayName="MediaServic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401750-2736-43EA-B41A-4DC472E76760}">
  <ds:schemaRefs>
    <ds:schemaRef ds:uri="http://purl.org/dc/terms/"/>
    <ds:schemaRef ds:uri="http://schemas.openxmlformats.org/package/2006/metadata/core-properties"/>
    <ds:schemaRef ds:uri="http://purl.org/dc/dcmitype/"/>
    <ds:schemaRef ds:uri="http://schemas.microsoft.com/office/infopath/2007/PartnerControls"/>
    <ds:schemaRef ds:uri="58c263df-0d56-4925-a4b9-2f8a4a4df367"/>
    <ds:schemaRef ds:uri="http://purl.org/dc/elements/1.1/"/>
    <ds:schemaRef ds:uri="http://schemas.microsoft.com/office/2006/documentManagement/types"/>
    <ds:schemaRef ds:uri="83978389-8f9b-44fc-9013-52125437cc8b"/>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ACA07EB1-B888-46F6-B274-13E2A1B18B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978389-8f9b-44fc-9013-52125437cc8b"/>
    <ds:schemaRef ds:uri="58c263df-0d56-4925-a4b9-2f8a4a4df3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5F1C819-0F19-409E-97C8-FF7CD3A8523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6008</TotalTime>
  <Words>359</Words>
  <Application>Microsoft Macintosh PowerPoint</Application>
  <PresentationFormat>Breedbeeld</PresentationFormat>
  <Paragraphs>130</Paragraphs>
  <Slides>19</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19</vt:i4>
      </vt:variant>
    </vt:vector>
  </HeadingPairs>
  <TitlesOfParts>
    <vt:vector size="24" baseType="lpstr">
      <vt:lpstr>Calibri</vt:lpstr>
      <vt:lpstr>Calibri Light</vt:lpstr>
      <vt:lpstr>KYP</vt:lpstr>
      <vt:lpstr>Arial</vt:lpstr>
      <vt:lpstr>Kantoorthema</vt:lpstr>
      <vt:lpstr>Een optimaler projectresultaat door:  BOUW “ENBLOC”  </vt:lpstr>
      <vt:lpstr>BOUW “ENBLOC”  zonder hoofdaannemer,  zonder werfleider,  zonder bestek  maar met 15% kostenbesparing door  BIM, LEAN en de  Organisatie van Commitment  bij bouwpartners </vt:lpstr>
      <vt:lpstr>PowerPoint-presentatie</vt:lpstr>
      <vt:lpstr>PowerPoint-presentatie</vt:lpstr>
      <vt:lpstr>PowerPoint-presentatie</vt:lpstr>
      <vt:lpstr>3.000 m2 kantoor bouwtijd 5,5 maand 5 bouwpartners 1 maand per bouwpartner bouwplaats geheel beschikbaar deeloplevering per bouwpartner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 gebeurt er als je COMMITMENT, LEAN &amp; BIM combineert?  RESULTAATSVERBETERING van +10%</dc:title>
  <dc:creator>Alec van der Voort</dc:creator>
  <cp:lastModifiedBy>Stan Roestenberg (KYP)</cp:lastModifiedBy>
  <cp:revision>63</cp:revision>
  <cp:lastPrinted>2017-12-06T10:53:31Z</cp:lastPrinted>
  <dcterms:modified xsi:type="dcterms:W3CDTF">2018-04-17T13:43:07Z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0x0101004B425C56BD26144B8FBB9EBCA758C293</vt:lpwstr>
  </property>
</Properties>
</file>