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5" r:id="rId3"/>
    <p:sldId id="266" r:id="rId4"/>
    <p:sldId id="257" r:id="rId5"/>
    <p:sldId id="259" r:id="rId6"/>
    <p:sldId id="262" r:id="rId7"/>
    <p:sldId id="260" r:id="rId8"/>
    <p:sldId id="263" r:id="rId9"/>
    <p:sldId id="264" r:id="rId10"/>
    <p:sldId id="267" r:id="rId11"/>
    <p:sldId id="276" r:id="rId12"/>
    <p:sldId id="285" r:id="rId13"/>
    <p:sldId id="277" r:id="rId14"/>
    <p:sldId id="278"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ud Jansen" initials="WJ" lastIdx="1" clrIdx="0">
    <p:extLst>
      <p:ext uri="{19B8F6BF-5375-455C-9EA6-DF929625EA0E}">
        <p15:presenceInfo xmlns:p15="http://schemas.microsoft.com/office/powerpoint/2012/main" userId="Woud Jan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4660"/>
  </p:normalViewPr>
  <p:slideViewPr>
    <p:cSldViewPr snapToGrid="0" showGuides="1">
      <p:cViewPr varScale="1">
        <p:scale>
          <a:sx n="64" d="100"/>
          <a:sy n="64" d="100"/>
        </p:scale>
        <p:origin x="672"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576BF-CD33-4CF3-A9E1-BC4A1C404CD9}" type="datetimeFigureOut">
              <a:rPr lang="nl-NL" smtClean="0"/>
              <a:t>19-4-2018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E4783-3E26-407F-A85A-A4B1D3C67B81}" type="slidenum">
              <a:rPr lang="nl-NL" smtClean="0"/>
              <a:t>‹nr.›</a:t>
            </a:fld>
            <a:endParaRPr lang="nl-NL"/>
          </a:p>
        </p:txBody>
      </p:sp>
    </p:spTree>
    <p:extLst>
      <p:ext uri="{BB962C8B-B14F-4D97-AF65-F5344CB8AC3E}">
        <p14:creationId xmlns:p14="http://schemas.microsoft.com/office/powerpoint/2010/main" val="342006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2DE4783-3E26-407F-A85A-A4B1D3C67B81}" type="slidenum">
              <a:rPr lang="nl-NL" smtClean="0"/>
              <a:t>9</a:t>
            </a:fld>
            <a:endParaRPr lang="nl-NL"/>
          </a:p>
        </p:txBody>
      </p:sp>
    </p:spTree>
    <p:extLst>
      <p:ext uri="{BB962C8B-B14F-4D97-AF65-F5344CB8AC3E}">
        <p14:creationId xmlns:p14="http://schemas.microsoft.com/office/powerpoint/2010/main" val="767237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5B280-1234-402C-9AD0-020D78FAC81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53C8BE8-0EC0-48F8-88F6-15D8BFF269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BB513C2-C3B5-44FE-B703-911DE00D0D03}"/>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5" name="Tijdelijke aanduiding voor voettekst 4">
            <a:extLst>
              <a:ext uri="{FF2B5EF4-FFF2-40B4-BE49-F238E27FC236}">
                <a16:creationId xmlns:a16="http://schemas.microsoft.com/office/drawing/2014/main" id="{C55441F6-8973-49E4-B414-BBA078F016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8DB34C1-726F-424F-89F4-40E29B4EEDC6}"/>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1607623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466C0-8B5B-4C18-BC8A-E8700214245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E545599-0FB8-4A7B-8608-2EAD5352C1DB}"/>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6D644C-AEFC-4412-AB9A-C493A5014E31}"/>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5" name="Tijdelijke aanduiding voor voettekst 4">
            <a:extLst>
              <a:ext uri="{FF2B5EF4-FFF2-40B4-BE49-F238E27FC236}">
                <a16:creationId xmlns:a16="http://schemas.microsoft.com/office/drawing/2014/main" id="{6875DDF1-C284-4F75-A3C4-11502E13011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1409F69-14C0-4E2F-A8B3-73124665B405}"/>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378898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187B0B0-43C5-4FF4-B1FA-7C07F95037D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18B5706-398A-41AC-B958-E3AD1E127113}"/>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8735DB-F6B5-481F-88C2-916BC679E718}"/>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5" name="Tijdelijke aanduiding voor voettekst 4">
            <a:extLst>
              <a:ext uri="{FF2B5EF4-FFF2-40B4-BE49-F238E27FC236}">
                <a16:creationId xmlns:a16="http://schemas.microsoft.com/office/drawing/2014/main" id="{35F1638F-55F4-43A3-8C02-89D11294D6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1CD5A21-3338-4176-9B52-3D983FF1C257}"/>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36665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56236-C9EA-4735-AA43-62E64025AE3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514DD7B-7471-441A-85D7-07AD5AD8311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6C2637-14D9-418E-949D-CDD7BB426937}"/>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5" name="Tijdelijke aanduiding voor voettekst 4">
            <a:extLst>
              <a:ext uri="{FF2B5EF4-FFF2-40B4-BE49-F238E27FC236}">
                <a16:creationId xmlns:a16="http://schemas.microsoft.com/office/drawing/2014/main" id="{4CEB75DE-C6F8-4629-9266-29308097B8D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636481-67A3-43E7-8BCA-ECFF49AE1F7A}"/>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210659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38B75-78FD-486E-96A2-7D720A0EDDA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113C79C-E687-4449-83B6-0DC930EB5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CBADDADC-15A2-4928-A1B4-A28DE8D0E071}"/>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5" name="Tijdelijke aanduiding voor voettekst 4">
            <a:extLst>
              <a:ext uri="{FF2B5EF4-FFF2-40B4-BE49-F238E27FC236}">
                <a16:creationId xmlns:a16="http://schemas.microsoft.com/office/drawing/2014/main" id="{DBBA1C3B-CABF-46B9-95E7-F30A0457E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F33BB-F4BF-4B83-A9DD-2B4045B22A8F}"/>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150871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C43E3-75EB-4D64-A51F-788F5404179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67D23BF-A20B-40CF-9A02-37FC96892B05}"/>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9565D39-2940-468E-9C5D-D4646E5672B1}"/>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9DF034-CFBD-4B83-B924-F8BC1623A568}"/>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6" name="Tijdelijke aanduiding voor voettekst 5">
            <a:extLst>
              <a:ext uri="{FF2B5EF4-FFF2-40B4-BE49-F238E27FC236}">
                <a16:creationId xmlns:a16="http://schemas.microsoft.com/office/drawing/2014/main" id="{71FC80C3-E30B-4343-9758-96AB51ACF85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14265C8-8C5D-4031-8796-93EAB271F2B4}"/>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2124754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FB180-EC35-4B5F-8D86-35045D0C50B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F8ACDA5-7A29-4EEB-AA85-51C572704B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9C466CF8-6AFB-406B-8824-96EFB3462C6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5495CB6-EBFA-4E65-A09F-121DCECEAA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02705014-495F-4957-B122-77C2DF434AD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17B9848-6D39-405A-973C-55D82D34383C}"/>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8" name="Tijdelijke aanduiding voor voettekst 7">
            <a:extLst>
              <a:ext uri="{FF2B5EF4-FFF2-40B4-BE49-F238E27FC236}">
                <a16:creationId xmlns:a16="http://schemas.microsoft.com/office/drawing/2014/main" id="{DDA19B0C-5DD3-49F2-80A1-FCF54A8EAFD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22FB0D9-70D5-4091-B835-FA6111BECBE1}"/>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3180185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9B938-EFAD-44B2-852F-83294F477D1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508380C-5271-43CF-83A8-96A66BA6CBB1}"/>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4" name="Tijdelijke aanduiding voor voettekst 3">
            <a:extLst>
              <a:ext uri="{FF2B5EF4-FFF2-40B4-BE49-F238E27FC236}">
                <a16:creationId xmlns:a16="http://schemas.microsoft.com/office/drawing/2014/main" id="{5C597610-C9EC-4EC9-860A-64B9588A55D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9FD53CB-EB20-40D8-A084-E58CAE30F939}"/>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317262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FE7AD44-F406-4FB3-918E-7B777472AD06}"/>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3" name="Tijdelijke aanduiding voor voettekst 2">
            <a:extLst>
              <a:ext uri="{FF2B5EF4-FFF2-40B4-BE49-F238E27FC236}">
                <a16:creationId xmlns:a16="http://schemas.microsoft.com/office/drawing/2014/main" id="{2FDCADB1-5D3D-4D03-AE51-CD7F15BEC20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00D4D35-F118-4E80-BB7A-B4890FB8284F}"/>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409340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DBC09-E358-4BDF-AD8B-07A8C9A109E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8E645C6-D513-48CF-B7B9-9690B73BC8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555AE5E-9AB7-46A7-B716-C505A4CFD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4B867DB-F8BE-4D4C-8E48-695AB3FE96A7}"/>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6" name="Tijdelijke aanduiding voor voettekst 5">
            <a:extLst>
              <a:ext uri="{FF2B5EF4-FFF2-40B4-BE49-F238E27FC236}">
                <a16:creationId xmlns:a16="http://schemas.microsoft.com/office/drawing/2014/main" id="{F3F2023C-A01E-40A3-B427-3CAA1CD7D52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D0B2CA4-7F17-4E20-9B7D-9199BBF0AEF3}"/>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334642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B7340-954C-4161-B345-81C959F2B3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4361E49-107D-4B6E-8935-AB66F365F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B8F9114-001C-4E36-91C9-AB2CA3A26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ADBBB7AA-FBAE-4E4B-8E64-30BE67E44CD5}"/>
              </a:ext>
            </a:extLst>
          </p:cNvPr>
          <p:cNvSpPr>
            <a:spLocks noGrp="1"/>
          </p:cNvSpPr>
          <p:nvPr>
            <p:ph type="dt" sz="half" idx="10"/>
          </p:nvPr>
        </p:nvSpPr>
        <p:spPr/>
        <p:txBody>
          <a:bodyPr/>
          <a:lstStyle/>
          <a:p>
            <a:fld id="{8363E390-89FF-4346-936C-A66C98CAC0B8}" type="datetimeFigureOut">
              <a:rPr lang="nl-NL" smtClean="0"/>
              <a:t>19-4-2018</a:t>
            </a:fld>
            <a:endParaRPr lang="nl-NL"/>
          </a:p>
        </p:txBody>
      </p:sp>
      <p:sp>
        <p:nvSpPr>
          <p:cNvPr id="6" name="Tijdelijke aanduiding voor voettekst 5">
            <a:extLst>
              <a:ext uri="{FF2B5EF4-FFF2-40B4-BE49-F238E27FC236}">
                <a16:creationId xmlns:a16="http://schemas.microsoft.com/office/drawing/2014/main" id="{60CB82EB-D74B-473E-A24E-F414968CF59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EB058F7-4477-4D84-90B9-BF5490BE9845}"/>
              </a:ext>
            </a:extLst>
          </p:cNvPr>
          <p:cNvSpPr>
            <a:spLocks noGrp="1"/>
          </p:cNvSpPr>
          <p:nvPr>
            <p:ph type="sldNum" sz="quarter" idx="12"/>
          </p:nvPr>
        </p:nvSpPr>
        <p:spPr/>
        <p:txBody>
          <a:bodyPr/>
          <a:lstStyle/>
          <a:p>
            <a:fld id="{B43AC5BD-45B3-4B68-8EEC-5FE72CAFFE42}" type="slidenum">
              <a:rPr lang="nl-NL" smtClean="0"/>
              <a:t>‹nr.›</a:t>
            </a:fld>
            <a:endParaRPr lang="nl-NL"/>
          </a:p>
        </p:txBody>
      </p:sp>
    </p:spTree>
    <p:extLst>
      <p:ext uri="{BB962C8B-B14F-4D97-AF65-F5344CB8AC3E}">
        <p14:creationId xmlns:p14="http://schemas.microsoft.com/office/powerpoint/2010/main" val="133170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24F50E4-1286-459E-860A-D5184502E4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E0E7630-FB11-48CC-AF30-9749F997A5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C47D28-B562-4CC0-A13C-885F3F7BC9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3E390-89FF-4346-936C-A66C98CAC0B8}" type="datetimeFigureOut">
              <a:rPr lang="nl-NL" smtClean="0"/>
              <a:t>19-4-2018</a:t>
            </a:fld>
            <a:endParaRPr lang="nl-NL"/>
          </a:p>
        </p:txBody>
      </p:sp>
      <p:sp>
        <p:nvSpPr>
          <p:cNvPr id="5" name="Tijdelijke aanduiding voor voettekst 4">
            <a:extLst>
              <a:ext uri="{FF2B5EF4-FFF2-40B4-BE49-F238E27FC236}">
                <a16:creationId xmlns:a16="http://schemas.microsoft.com/office/drawing/2014/main" id="{640A6F19-326F-4608-AEDD-1E61FCEB9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139572D-9937-4FB5-8BE0-3191C61FEC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AC5BD-45B3-4B68-8EEC-5FE72CAFFE42}" type="slidenum">
              <a:rPr lang="nl-NL" smtClean="0"/>
              <a:t>‹nr.›</a:t>
            </a:fld>
            <a:endParaRPr lang="nl-NL"/>
          </a:p>
        </p:txBody>
      </p:sp>
    </p:spTree>
    <p:extLst>
      <p:ext uri="{BB962C8B-B14F-4D97-AF65-F5344CB8AC3E}">
        <p14:creationId xmlns:p14="http://schemas.microsoft.com/office/powerpoint/2010/main" val="2994979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2.jpg"/><Relationship Id="rId5" Type="http://schemas.openxmlformats.org/officeDocument/2006/relationships/image" Target="../media/image4.emf"/><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5.jpe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5.jpe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7B9B1AF-B4B9-4B43-9E95-38BCBEBDA3C1}"/>
              </a:ext>
            </a:extLst>
          </p:cNvPr>
          <p:cNvPicPr>
            <a:picLocks noChangeAspect="1"/>
          </p:cNvPicPr>
          <p:nvPr/>
        </p:nvPicPr>
        <p:blipFill rotWithShape="1">
          <a:blip r:embed="rId2">
            <a:grayscl/>
          </a:blip>
          <a:srcRect l="-870" t="1399" r="18245" b="2807"/>
          <a:stretch/>
        </p:blipFill>
        <p:spPr>
          <a:xfrm>
            <a:off x="4599089" y="1794534"/>
            <a:ext cx="7592911" cy="5063466"/>
          </a:xfrm>
          <a:prstGeom prst="rect">
            <a:avLst/>
          </a:prstGeom>
        </p:spPr>
      </p:pic>
      <p:sp>
        <p:nvSpPr>
          <p:cNvPr id="2" name="Titel 1">
            <a:extLst>
              <a:ext uri="{FF2B5EF4-FFF2-40B4-BE49-F238E27FC236}">
                <a16:creationId xmlns:a16="http://schemas.microsoft.com/office/drawing/2014/main" id="{5691E3D6-C374-40AD-BFBD-3D169093005E}"/>
              </a:ext>
            </a:extLst>
          </p:cNvPr>
          <p:cNvSpPr>
            <a:spLocks noGrp="1"/>
          </p:cNvSpPr>
          <p:nvPr>
            <p:ph type="ctrTitle"/>
          </p:nvPr>
        </p:nvSpPr>
        <p:spPr>
          <a:xfrm>
            <a:off x="426094" y="3678249"/>
            <a:ext cx="10384970" cy="2387600"/>
          </a:xfrm>
        </p:spPr>
        <p:txBody>
          <a:bodyPr>
            <a:normAutofit/>
          </a:bodyPr>
          <a:lstStyle/>
          <a:p>
            <a:pPr algn="l"/>
            <a:r>
              <a:rPr lang="nl-BE" sz="4400" b="1" dirty="0"/>
              <a:t>Circulair aanbesteden </a:t>
            </a:r>
            <a:r>
              <a:rPr lang="nl-BE" sz="4400" b="1" dirty="0">
                <a:solidFill>
                  <a:srgbClr val="FF0000"/>
                </a:solidFill>
              </a:rPr>
              <a:t>’t Centrum </a:t>
            </a:r>
            <a:br>
              <a:rPr lang="nl-BE" sz="4400" b="1" dirty="0"/>
            </a:br>
            <a:r>
              <a:rPr lang="nl-BE" sz="4400" dirty="0"/>
              <a:t>(Kamp C) Westerlo</a:t>
            </a:r>
            <a:endParaRPr lang="nl-NL" sz="4400" dirty="0"/>
          </a:p>
        </p:txBody>
      </p:sp>
      <p:sp>
        <p:nvSpPr>
          <p:cNvPr id="3" name="Ondertitel 2">
            <a:extLst>
              <a:ext uri="{FF2B5EF4-FFF2-40B4-BE49-F238E27FC236}">
                <a16:creationId xmlns:a16="http://schemas.microsoft.com/office/drawing/2014/main" id="{3FE1A973-A994-4AC6-822C-F5F6C3B12784}"/>
              </a:ext>
            </a:extLst>
          </p:cNvPr>
          <p:cNvSpPr>
            <a:spLocks noGrp="1"/>
          </p:cNvSpPr>
          <p:nvPr>
            <p:ph type="subTitle" idx="1"/>
          </p:nvPr>
        </p:nvSpPr>
        <p:spPr>
          <a:xfrm>
            <a:off x="426094" y="5737384"/>
            <a:ext cx="9144000" cy="1655762"/>
          </a:xfrm>
        </p:spPr>
        <p:txBody>
          <a:bodyPr/>
          <a:lstStyle/>
          <a:p>
            <a:endParaRPr lang="nl-NL" dirty="0"/>
          </a:p>
          <a:p>
            <a:pPr algn="l"/>
            <a:r>
              <a:rPr lang="nl-NL" dirty="0"/>
              <a:t>Team ATP | 19 april 2018 </a:t>
            </a:r>
          </a:p>
        </p:txBody>
      </p:sp>
      <p:grpSp>
        <p:nvGrpSpPr>
          <p:cNvPr id="4" name="Groep 3">
            <a:extLst>
              <a:ext uri="{FF2B5EF4-FFF2-40B4-BE49-F238E27FC236}">
                <a16:creationId xmlns:a16="http://schemas.microsoft.com/office/drawing/2014/main" id="{9EB424A7-2057-49F4-9480-1D2D6DE453DF}"/>
              </a:ext>
            </a:extLst>
          </p:cNvPr>
          <p:cNvGrpSpPr/>
          <p:nvPr/>
        </p:nvGrpSpPr>
        <p:grpSpPr>
          <a:xfrm>
            <a:off x="9446260" y="4133215"/>
            <a:ext cx="2646680" cy="2433320"/>
            <a:chOff x="0" y="0"/>
            <a:chExt cx="2646680" cy="2433320"/>
          </a:xfrm>
        </p:grpSpPr>
        <p:pic>
          <p:nvPicPr>
            <p:cNvPr id="5" name="Afbeelding 4">
              <a:extLst>
                <a:ext uri="{FF2B5EF4-FFF2-40B4-BE49-F238E27FC236}">
                  <a16:creationId xmlns:a16="http://schemas.microsoft.com/office/drawing/2014/main" id="{16DA45CD-F039-483A-B28C-E6AB8E4D30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000" y="0"/>
              <a:ext cx="1186815" cy="1163320"/>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92BB130F-5F02-415C-B798-2F4E9ADA4D37}"/>
                </a:ext>
              </a:extLst>
            </p:cNvPr>
            <p:cNvPicPr>
              <a:picLocks noChangeAspect="1"/>
            </p:cNvPicPr>
            <p:nvPr/>
          </p:nvPicPr>
          <p:blipFill rotWithShape="1">
            <a:blip r:embed="rId5">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4E3EE2A8-C0B6-4A06-9BB4-67C9ED07B7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pic>
        <p:nvPicPr>
          <p:cNvPr id="9" name="Afbeelding 8">
            <a:extLst>
              <a:ext uri="{FF2B5EF4-FFF2-40B4-BE49-F238E27FC236}">
                <a16:creationId xmlns:a16="http://schemas.microsoft.com/office/drawing/2014/main" id="{82C75EAE-D977-41D6-848D-96BC1A7A13BF}"/>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6200000">
            <a:off x="9734523" y="1589222"/>
            <a:ext cx="3245093" cy="1024768"/>
          </a:xfrm>
          <a:prstGeom prst="rect">
            <a:avLst/>
          </a:prstGeom>
        </p:spPr>
      </p:pic>
    </p:spTree>
    <p:extLst>
      <p:ext uri="{BB962C8B-B14F-4D97-AF65-F5344CB8AC3E}">
        <p14:creationId xmlns:p14="http://schemas.microsoft.com/office/powerpoint/2010/main" val="2766116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2F580-46E0-4C58-8904-979900B9D420}"/>
              </a:ext>
            </a:extLst>
          </p:cNvPr>
          <p:cNvSpPr>
            <a:spLocks noGrp="1"/>
          </p:cNvSpPr>
          <p:nvPr>
            <p:ph type="title"/>
          </p:nvPr>
        </p:nvSpPr>
        <p:spPr/>
        <p:txBody>
          <a:bodyPr/>
          <a:lstStyle/>
          <a:p>
            <a:r>
              <a:rPr lang="nl-NL" b="1" dirty="0">
                <a:solidFill>
                  <a:srgbClr val="FF0000"/>
                </a:solidFill>
              </a:rPr>
              <a:t>Onze aanpak:</a:t>
            </a:r>
          </a:p>
        </p:txBody>
      </p:sp>
      <p:grpSp>
        <p:nvGrpSpPr>
          <p:cNvPr id="4" name="Groep 3">
            <a:extLst>
              <a:ext uri="{FF2B5EF4-FFF2-40B4-BE49-F238E27FC236}">
                <a16:creationId xmlns:a16="http://schemas.microsoft.com/office/drawing/2014/main" id="{C54BA256-937C-4778-9279-0B2B56369783}"/>
              </a:ext>
            </a:extLst>
          </p:cNvPr>
          <p:cNvGrpSpPr/>
          <p:nvPr/>
        </p:nvGrpSpPr>
        <p:grpSpPr>
          <a:xfrm>
            <a:off x="10617200" y="5240971"/>
            <a:ext cx="1475740" cy="1325563"/>
            <a:chOff x="0" y="0"/>
            <a:chExt cx="2646680" cy="2433320"/>
          </a:xfrm>
        </p:grpSpPr>
        <p:pic>
          <p:nvPicPr>
            <p:cNvPr id="5" name="Afbeelding 4">
              <a:extLst>
                <a:ext uri="{FF2B5EF4-FFF2-40B4-BE49-F238E27FC236}">
                  <a16:creationId xmlns:a16="http://schemas.microsoft.com/office/drawing/2014/main" id="{AE5B7F9A-503A-43C5-9BD3-92EC3C3E05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0000" y="0"/>
              <a:ext cx="1186815" cy="1163320"/>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A1173F99-E094-4DBF-B3D1-8E2F9541D65B}"/>
                </a:ext>
              </a:extLst>
            </p:cNvPr>
            <p:cNvPicPr>
              <a:picLocks noChangeAspect="1"/>
            </p:cNvPicPr>
            <p:nvPr/>
          </p:nvPicPr>
          <p:blipFill rotWithShape="1">
            <a:blip r:embed="rId4">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8CDC83CC-AA09-4A9D-905A-224F46647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sp>
        <p:nvSpPr>
          <p:cNvPr id="8" name="Tekstvak 2">
            <a:extLst>
              <a:ext uri="{FF2B5EF4-FFF2-40B4-BE49-F238E27FC236}">
                <a16:creationId xmlns:a16="http://schemas.microsoft.com/office/drawing/2014/main" id="{99A9C5BA-55CE-47E5-901E-87D76FA5C1FE}"/>
              </a:ext>
            </a:extLst>
          </p:cNvPr>
          <p:cNvSpPr txBox="1">
            <a:spLocks noChangeArrowheads="1"/>
          </p:cNvSpPr>
          <p:nvPr/>
        </p:nvSpPr>
        <p:spPr bwMode="auto">
          <a:xfrm>
            <a:off x="3040425" y="4555536"/>
            <a:ext cx="1351416" cy="3327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ts val="1400"/>
              </a:lnSpc>
              <a:spcAft>
                <a:spcPts val="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Selectie- en gunningsleidraad</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vak 2">
            <a:extLst>
              <a:ext uri="{FF2B5EF4-FFF2-40B4-BE49-F238E27FC236}">
                <a16:creationId xmlns:a16="http://schemas.microsoft.com/office/drawing/2014/main" id="{009699F1-4FF2-4C82-B239-88E339DDF922}"/>
              </a:ext>
            </a:extLst>
          </p:cNvPr>
          <p:cNvSpPr txBox="1">
            <a:spLocks noChangeArrowheads="1"/>
          </p:cNvSpPr>
          <p:nvPr/>
        </p:nvSpPr>
        <p:spPr bwMode="auto">
          <a:xfrm>
            <a:off x="5420292" y="4583605"/>
            <a:ext cx="1351416" cy="3327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ts val="1400"/>
              </a:lnSpc>
              <a:spcAft>
                <a:spcPts val="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Selectie x gegadigden</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kstvak 2">
            <a:extLst>
              <a:ext uri="{FF2B5EF4-FFF2-40B4-BE49-F238E27FC236}">
                <a16:creationId xmlns:a16="http://schemas.microsoft.com/office/drawing/2014/main" id="{8ADFC7A8-AEF8-4C7B-BFE5-FAE4E92B8024}"/>
              </a:ext>
            </a:extLst>
          </p:cNvPr>
          <p:cNvSpPr txBox="1">
            <a:spLocks noChangeArrowheads="1"/>
          </p:cNvSpPr>
          <p:nvPr/>
        </p:nvSpPr>
        <p:spPr bwMode="auto">
          <a:xfrm>
            <a:off x="7720649" y="4690473"/>
            <a:ext cx="1483768" cy="3327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ts val="1400"/>
              </a:lnSpc>
              <a:spcAft>
                <a:spcPts val="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Keuze 1 consortia</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Afbeelding 10">
            <a:extLst>
              <a:ext uri="{FF2B5EF4-FFF2-40B4-BE49-F238E27FC236}">
                <a16:creationId xmlns:a16="http://schemas.microsoft.com/office/drawing/2014/main" id="{906906DF-BC02-48F3-8D03-2A445542B706}"/>
              </a:ext>
            </a:extLst>
          </p:cNvPr>
          <p:cNvPicPr/>
          <p:nvPr/>
        </p:nvPicPr>
        <p:blipFill rotWithShape="1">
          <a:blip r:embed="rId6" cstate="print">
            <a:duotone>
              <a:prstClr val="black"/>
              <a:srgbClr val="C00000">
                <a:tint val="45000"/>
                <a:satMod val="400000"/>
              </a:srgbClr>
            </a:duotone>
            <a:extLst>
              <a:ext uri="{28A0092B-C50C-407E-A947-70E740481C1C}">
                <a14:useLocalDpi xmlns:a14="http://schemas.microsoft.com/office/drawing/2010/main" val="0"/>
              </a:ext>
            </a:extLst>
          </a:blip>
          <a:srcRect b="33100"/>
          <a:stretch/>
        </p:blipFill>
        <p:spPr bwMode="auto">
          <a:xfrm>
            <a:off x="1908630" y="2454322"/>
            <a:ext cx="8377724" cy="2008822"/>
          </a:xfrm>
          <a:prstGeom prst="rect">
            <a:avLst/>
          </a:prstGeom>
          <a:noFill/>
          <a:ln>
            <a:noFill/>
          </a:ln>
          <a:extLst>
            <a:ext uri="{53640926-AAD7-44D8-BBD7-CCE9431645EC}">
              <a14:shadowObscured xmlns:a14="http://schemas.microsoft.com/office/drawing/2010/main"/>
            </a:ext>
          </a:extLst>
        </p:spPr>
      </p:pic>
      <p:pic>
        <p:nvPicPr>
          <p:cNvPr id="12" name="Afbeelding 11">
            <a:extLst>
              <a:ext uri="{FF2B5EF4-FFF2-40B4-BE49-F238E27FC236}">
                <a16:creationId xmlns:a16="http://schemas.microsoft.com/office/drawing/2014/main" id="{7FEA6BA0-E4D2-4B9E-A3AC-52B25BE09E65}"/>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339980" y="2203126"/>
            <a:ext cx="1400890" cy="442387"/>
          </a:xfrm>
          <a:prstGeom prst="rect">
            <a:avLst/>
          </a:prstGeom>
        </p:spPr>
      </p:pic>
      <p:pic>
        <p:nvPicPr>
          <p:cNvPr id="13" name="Afbeelding 12">
            <a:extLst>
              <a:ext uri="{FF2B5EF4-FFF2-40B4-BE49-F238E27FC236}">
                <a16:creationId xmlns:a16="http://schemas.microsoft.com/office/drawing/2014/main" id="{5CB29109-64A9-465C-B1C7-75E6D95DF63C}"/>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4872262" y="2203126"/>
            <a:ext cx="1331039" cy="420329"/>
          </a:xfrm>
          <a:prstGeom prst="rect">
            <a:avLst/>
          </a:prstGeom>
        </p:spPr>
      </p:pic>
      <p:sp>
        <p:nvSpPr>
          <p:cNvPr id="14" name="Tekstvak 2">
            <a:extLst>
              <a:ext uri="{FF2B5EF4-FFF2-40B4-BE49-F238E27FC236}">
                <a16:creationId xmlns:a16="http://schemas.microsoft.com/office/drawing/2014/main" id="{2C320DFC-5FBF-4025-BE18-CC198AB736D7}"/>
              </a:ext>
            </a:extLst>
          </p:cNvPr>
          <p:cNvSpPr txBox="1">
            <a:spLocks noChangeArrowheads="1"/>
          </p:cNvSpPr>
          <p:nvPr/>
        </p:nvSpPr>
        <p:spPr bwMode="auto">
          <a:xfrm>
            <a:off x="6203301" y="2361930"/>
            <a:ext cx="1815238" cy="3327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ts val="1400"/>
              </a:lnSpc>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&amp; MARKT </a:t>
            </a:r>
            <a:endParaRPr lang="nl-NL" sz="4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D5216F8B-8B07-41F6-B9D7-0B685E03EE84}"/>
              </a:ext>
            </a:extLst>
          </p:cNvPr>
          <p:cNvSpPr txBox="1"/>
          <p:nvPr/>
        </p:nvSpPr>
        <p:spPr>
          <a:xfrm>
            <a:off x="3452169" y="5250542"/>
            <a:ext cx="7364687" cy="646331"/>
          </a:xfrm>
          <a:prstGeom prst="rect">
            <a:avLst/>
          </a:prstGeom>
          <a:noFill/>
        </p:spPr>
        <p:txBody>
          <a:bodyPr wrap="square" rtlCol="0">
            <a:spAutoFit/>
          </a:bodyPr>
          <a:lstStyle/>
          <a:p>
            <a:r>
              <a:rPr lang="nl-NL" dirty="0"/>
              <a:t>Q2	      Q3					             Q4</a:t>
            </a:r>
          </a:p>
          <a:p>
            <a:r>
              <a:rPr lang="nl-NL" dirty="0"/>
              <a:t>2018	      2018					             2018</a:t>
            </a:r>
          </a:p>
        </p:txBody>
      </p:sp>
    </p:spTree>
    <p:extLst>
      <p:ext uri="{BB962C8B-B14F-4D97-AF65-F5344CB8AC3E}">
        <p14:creationId xmlns:p14="http://schemas.microsoft.com/office/powerpoint/2010/main" val="1760976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fbeelding 37">
            <a:extLst>
              <a:ext uri="{FF2B5EF4-FFF2-40B4-BE49-F238E27FC236}">
                <a16:creationId xmlns:a16="http://schemas.microsoft.com/office/drawing/2014/main" id="{7D5DC0D2-8896-4D1E-B1D5-D87778912832}"/>
              </a:ext>
            </a:extLst>
          </p:cNvPr>
          <p:cNvPicPr>
            <a:picLocks noChangeAspect="1"/>
          </p:cNvPicPr>
          <p:nvPr/>
        </p:nvPicPr>
        <p:blipFill>
          <a:blip r:embed="rId2"/>
          <a:stretch>
            <a:fillRect/>
          </a:stretch>
        </p:blipFill>
        <p:spPr>
          <a:xfrm>
            <a:off x="0" y="0"/>
            <a:ext cx="12192000" cy="6857999"/>
          </a:xfrm>
          <a:prstGeom prst="rect">
            <a:avLst/>
          </a:prstGeom>
        </p:spPr>
      </p:pic>
      <p:sp>
        <p:nvSpPr>
          <p:cNvPr id="2" name="Titel 1">
            <a:extLst>
              <a:ext uri="{FF2B5EF4-FFF2-40B4-BE49-F238E27FC236}">
                <a16:creationId xmlns:a16="http://schemas.microsoft.com/office/drawing/2014/main" id="{9D32F580-46E0-4C58-8904-979900B9D420}"/>
              </a:ext>
            </a:extLst>
          </p:cNvPr>
          <p:cNvSpPr>
            <a:spLocks noGrp="1"/>
          </p:cNvSpPr>
          <p:nvPr>
            <p:ph type="title"/>
          </p:nvPr>
        </p:nvSpPr>
        <p:spPr/>
        <p:txBody>
          <a:bodyPr/>
          <a:lstStyle/>
          <a:p>
            <a:r>
              <a:rPr lang="nl-NL" b="1" dirty="0">
                <a:solidFill>
                  <a:srgbClr val="FF0000"/>
                </a:solidFill>
              </a:rPr>
              <a:t>De essentie van de opgave.</a:t>
            </a:r>
          </a:p>
        </p:txBody>
      </p:sp>
      <p:sp>
        <p:nvSpPr>
          <p:cNvPr id="3" name="Tijdelijke aanduiding voor inhoud 2">
            <a:extLst>
              <a:ext uri="{FF2B5EF4-FFF2-40B4-BE49-F238E27FC236}">
                <a16:creationId xmlns:a16="http://schemas.microsoft.com/office/drawing/2014/main" id="{73C51565-EA41-42A1-B2E8-828E2A086D77}"/>
              </a:ext>
            </a:extLst>
          </p:cNvPr>
          <p:cNvSpPr>
            <a:spLocks noGrp="1"/>
          </p:cNvSpPr>
          <p:nvPr>
            <p:ph idx="1"/>
          </p:nvPr>
        </p:nvSpPr>
        <p:spPr>
          <a:xfrm>
            <a:off x="809729" y="1825625"/>
            <a:ext cx="10515600" cy="4351338"/>
          </a:xfrm>
        </p:spPr>
        <p:txBody>
          <a:bodyPr/>
          <a:lstStyle/>
          <a:p>
            <a:pPr marL="0" indent="0">
              <a:buNone/>
            </a:pPr>
            <a:endParaRPr lang="nl-NL" dirty="0">
              <a:solidFill>
                <a:schemeClr val="bg1"/>
              </a:solidFill>
            </a:endParaRPr>
          </a:p>
          <a:p>
            <a:pPr marL="0" indent="0">
              <a:buNone/>
            </a:pPr>
            <a:r>
              <a:rPr lang="nl-NL" dirty="0">
                <a:solidFill>
                  <a:schemeClr val="bg1"/>
                </a:solidFill>
              </a:rPr>
              <a:t>Het activeren, stimuleren en enthousiasmeren van de markt. We gaan kennis vergroten, verbinden en verrijken. Het gaat om optimale innovatie in een gecontroleerde aanpak</a:t>
            </a:r>
            <a:r>
              <a:rPr lang="nl-NL" dirty="0"/>
              <a:t>.</a:t>
            </a:r>
          </a:p>
          <a:p>
            <a:pPr marL="0" indent="0">
              <a:buNone/>
            </a:pPr>
            <a:endParaRPr lang="nl-NL" dirty="0"/>
          </a:p>
        </p:txBody>
      </p:sp>
      <p:grpSp>
        <p:nvGrpSpPr>
          <p:cNvPr id="4" name="Groep 3">
            <a:extLst>
              <a:ext uri="{FF2B5EF4-FFF2-40B4-BE49-F238E27FC236}">
                <a16:creationId xmlns:a16="http://schemas.microsoft.com/office/drawing/2014/main" id="{C54BA256-937C-4778-9279-0B2B56369783}"/>
              </a:ext>
            </a:extLst>
          </p:cNvPr>
          <p:cNvGrpSpPr/>
          <p:nvPr/>
        </p:nvGrpSpPr>
        <p:grpSpPr>
          <a:xfrm>
            <a:off x="10617200" y="5240971"/>
            <a:ext cx="1475740" cy="1325563"/>
            <a:chOff x="0" y="0"/>
            <a:chExt cx="2646680" cy="2433320"/>
          </a:xfrm>
        </p:grpSpPr>
        <p:pic>
          <p:nvPicPr>
            <p:cNvPr id="5" name="Afbeelding 4">
              <a:extLst>
                <a:ext uri="{FF2B5EF4-FFF2-40B4-BE49-F238E27FC236}">
                  <a16:creationId xmlns:a16="http://schemas.microsoft.com/office/drawing/2014/main" id="{AE5B7F9A-503A-43C5-9BD3-92EC3C3E05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000" y="0"/>
              <a:ext cx="1186815" cy="1163320"/>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A1173F99-E094-4DBF-B3D1-8E2F9541D65B}"/>
                </a:ext>
              </a:extLst>
            </p:cNvPr>
            <p:cNvPicPr>
              <a:picLocks noChangeAspect="1"/>
            </p:cNvPicPr>
            <p:nvPr/>
          </p:nvPicPr>
          <p:blipFill rotWithShape="1">
            <a:blip r:embed="rId5">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8CDC83CC-AA09-4A9D-905A-224F466471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spTree>
    <p:extLst>
      <p:ext uri="{BB962C8B-B14F-4D97-AF65-F5344CB8AC3E}">
        <p14:creationId xmlns:p14="http://schemas.microsoft.com/office/powerpoint/2010/main" val="1803384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36906-F260-43DA-A06A-752E0C1B7F16}"/>
              </a:ext>
            </a:extLst>
          </p:cNvPr>
          <p:cNvSpPr>
            <a:spLocks noGrp="1"/>
          </p:cNvSpPr>
          <p:nvPr>
            <p:ph type="title"/>
          </p:nvPr>
        </p:nvSpPr>
        <p:spPr/>
        <p:txBody>
          <a:bodyPr>
            <a:normAutofit/>
          </a:bodyPr>
          <a:lstStyle/>
          <a:p>
            <a:r>
              <a:rPr lang="nl-NL" b="1" dirty="0">
                <a:solidFill>
                  <a:srgbClr val="FF0000"/>
                </a:solidFill>
              </a:rPr>
              <a:t>Planning van eerste fase. </a:t>
            </a:r>
          </a:p>
        </p:txBody>
      </p:sp>
      <p:graphicFrame>
        <p:nvGraphicFramePr>
          <p:cNvPr id="4" name="Tabel 3">
            <a:extLst>
              <a:ext uri="{FF2B5EF4-FFF2-40B4-BE49-F238E27FC236}">
                <a16:creationId xmlns:a16="http://schemas.microsoft.com/office/drawing/2014/main" id="{583BB4B5-FDA8-4DA5-824D-A2B780CFB748}"/>
              </a:ext>
            </a:extLst>
          </p:cNvPr>
          <p:cNvGraphicFramePr>
            <a:graphicFrameLocks noGrp="1"/>
          </p:cNvGraphicFramePr>
          <p:nvPr>
            <p:extLst>
              <p:ext uri="{D42A27DB-BD31-4B8C-83A1-F6EECF244321}">
                <p14:modId xmlns:p14="http://schemas.microsoft.com/office/powerpoint/2010/main" val="261129103"/>
              </p:ext>
            </p:extLst>
          </p:nvPr>
        </p:nvGraphicFramePr>
        <p:xfrm>
          <a:off x="3136913" y="1520135"/>
          <a:ext cx="6042255" cy="4873631"/>
        </p:xfrm>
        <a:graphic>
          <a:graphicData uri="http://schemas.openxmlformats.org/drawingml/2006/table">
            <a:tbl>
              <a:tblPr>
                <a:tableStyleId>{5940675A-B579-460E-94D1-54222C63F5DA}</a:tableStyleId>
              </a:tblPr>
              <a:tblGrid>
                <a:gridCol w="1285828">
                  <a:extLst>
                    <a:ext uri="{9D8B030D-6E8A-4147-A177-3AD203B41FA5}">
                      <a16:colId xmlns:a16="http://schemas.microsoft.com/office/drawing/2014/main" val="888564748"/>
                    </a:ext>
                  </a:extLst>
                </a:gridCol>
                <a:gridCol w="2742342">
                  <a:extLst>
                    <a:ext uri="{9D8B030D-6E8A-4147-A177-3AD203B41FA5}">
                      <a16:colId xmlns:a16="http://schemas.microsoft.com/office/drawing/2014/main" val="1723882198"/>
                    </a:ext>
                  </a:extLst>
                </a:gridCol>
                <a:gridCol w="2014085">
                  <a:extLst>
                    <a:ext uri="{9D8B030D-6E8A-4147-A177-3AD203B41FA5}">
                      <a16:colId xmlns:a16="http://schemas.microsoft.com/office/drawing/2014/main" val="3817742378"/>
                    </a:ext>
                  </a:extLst>
                </a:gridCol>
              </a:tblGrid>
              <a:tr h="353228">
                <a:tc>
                  <a:txBody>
                    <a:bodyPr/>
                    <a:lstStyle/>
                    <a:p>
                      <a:pPr algn="l" fontAlgn="ctr"/>
                      <a:r>
                        <a:rPr lang="nl-NL" sz="1000" b="1" u="none" strike="noStrike" dirty="0">
                          <a:effectLst/>
                        </a:rPr>
                        <a:t> Tijd</a:t>
                      </a:r>
                      <a:endParaRPr lang="nl-NL" sz="1000" b="1" i="0" u="none" strike="noStrike" dirty="0">
                        <a:solidFill>
                          <a:srgbClr val="000000"/>
                        </a:solidFill>
                        <a:effectLst/>
                        <a:latin typeface="Calibri" panose="020F0502020204030204" pitchFamily="34" charset="0"/>
                      </a:endParaRPr>
                    </a:p>
                  </a:txBody>
                  <a:tcPr marL="72000" marR="3694" marT="3694" marB="0" anchor="ctr">
                    <a:solidFill>
                      <a:srgbClr val="FF5050"/>
                    </a:solidFill>
                  </a:tcPr>
                </a:tc>
                <a:tc>
                  <a:txBody>
                    <a:bodyPr/>
                    <a:lstStyle/>
                    <a:p>
                      <a:pPr algn="l" fontAlgn="ctr"/>
                      <a:r>
                        <a:rPr lang="nl-NL" sz="1000" b="1" i="0" u="none" strike="noStrike" dirty="0">
                          <a:solidFill>
                            <a:srgbClr val="000000"/>
                          </a:solidFill>
                          <a:effectLst/>
                          <a:latin typeface="Calibri" panose="020F0502020204030204" pitchFamily="34" charset="0"/>
                        </a:rPr>
                        <a:t>Activiteiten </a:t>
                      </a:r>
                    </a:p>
                  </a:txBody>
                  <a:tcPr marL="72000" marR="3694" marT="3694" marB="0" anchor="ctr">
                    <a:solidFill>
                      <a:srgbClr val="FF5050"/>
                    </a:solidFill>
                  </a:tcPr>
                </a:tc>
                <a:tc>
                  <a:txBody>
                    <a:bodyPr/>
                    <a:lstStyle/>
                    <a:p>
                      <a:pPr algn="l" fontAlgn="ctr"/>
                      <a:r>
                        <a:rPr lang="nl-NL" sz="1000" b="1" u="none" strike="noStrike" dirty="0">
                          <a:effectLst/>
                        </a:rPr>
                        <a:t>Besluit/document</a:t>
                      </a:r>
                      <a:endParaRPr lang="nl-NL" sz="1000" b="1" i="0" u="none" strike="noStrike" dirty="0">
                        <a:solidFill>
                          <a:srgbClr val="000000"/>
                        </a:solidFill>
                        <a:effectLst/>
                        <a:latin typeface="Calibri" panose="020F0502020204030204" pitchFamily="34" charset="0"/>
                      </a:endParaRPr>
                    </a:p>
                  </a:txBody>
                  <a:tcPr marL="72000" marR="3694" marT="3694" marB="0" anchor="ctr">
                    <a:solidFill>
                      <a:srgbClr val="FF5050"/>
                    </a:solidFill>
                  </a:tcPr>
                </a:tc>
                <a:extLst>
                  <a:ext uri="{0D108BD9-81ED-4DB2-BD59-A6C34878D82A}">
                    <a16:rowId xmlns:a16="http://schemas.microsoft.com/office/drawing/2014/main" val="3908117478"/>
                  </a:ext>
                </a:extLst>
              </a:tr>
              <a:tr h="422643">
                <a:tc>
                  <a:txBody>
                    <a:bodyPr/>
                    <a:lstStyle/>
                    <a:p>
                      <a:pPr lvl="0" algn="l" fontAlgn="ctr"/>
                      <a:r>
                        <a:rPr lang="nl-NL" sz="1000" u="none" strike="noStrike" dirty="0">
                          <a:effectLst/>
                        </a:rPr>
                        <a:t>Week 14 &amp; 15</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 Inventarisatie beschikbare documenten Kamp C</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 </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124324485"/>
                  </a:ext>
                </a:extLst>
              </a:tr>
              <a:tr h="254014">
                <a:tc>
                  <a:txBody>
                    <a:bodyPr/>
                    <a:lstStyle/>
                    <a:p>
                      <a:pPr lvl="0" algn="l" fontAlgn="ctr"/>
                      <a:r>
                        <a:rPr lang="nl-NL" sz="1000" u="none" strike="noStrike" dirty="0">
                          <a:effectLst/>
                        </a:rPr>
                        <a:t>19 april 2018</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 Presentatie plan ATP</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a:effectLst/>
                        </a:rPr>
                        <a:t> </a:t>
                      </a:r>
                      <a:endParaRPr lang="nl-NL" sz="1000" b="0" i="0" u="none" strike="noStrike">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2869228218"/>
                  </a:ext>
                </a:extLst>
              </a:tr>
              <a:tr h="422643">
                <a:tc>
                  <a:txBody>
                    <a:bodyPr/>
                    <a:lstStyle/>
                    <a:p>
                      <a:pPr lvl="0" algn="l" fontAlgn="ctr"/>
                      <a:r>
                        <a:rPr lang="en-US" sz="1000" u="none" strike="noStrike" dirty="0">
                          <a:effectLst/>
                        </a:rPr>
                        <a:t>24 </a:t>
                      </a:r>
                      <a:r>
                        <a:rPr lang="en-US" sz="1000" u="none" strike="noStrike" dirty="0" err="1">
                          <a:effectLst/>
                        </a:rPr>
                        <a:t>april</a:t>
                      </a:r>
                      <a:r>
                        <a:rPr lang="en-US" sz="1000" u="none" strike="noStrike" dirty="0">
                          <a:effectLst/>
                        </a:rPr>
                        <a:t> &amp; week 18</a:t>
                      </a:r>
                      <a:endParaRPr lang="en-US"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Twee werksessies over de scope, ambitie en doelstelling volgens format X</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Scope en ambitie</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4081304234"/>
                  </a:ext>
                </a:extLst>
              </a:tr>
              <a:tr h="262145">
                <a:tc>
                  <a:txBody>
                    <a:bodyPr/>
                    <a:lstStyle/>
                    <a:p>
                      <a:pPr lvl="0" algn="l" fontAlgn="ctr"/>
                      <a:r>
                        <a:rPr lang="nl-NL" sz="1000" u="none" strike="noStrike" dirty="0">
                          <a:effectLst/>
                        </a:rPr>
                        <a:t>Week 18</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Sessie financiële kaders</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 </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1687302553"/>
                  </a:ext>
                </a:extLst>
              </a:tr>
              <a:tr h="422643">
                <a:tc>
                  <a:txBody>
                    <a:bodyPr/>
                    <a:lstStyle/>
                    <a:p>
                      <a:pPr lvl="0" algn="l" fontAlgn="ctr"/>
                      <a:r>
                        <a:rPr lang="nl-NL" sz="1000" u="none" strike="noStrike" dirty="0">
                          <a:effectLst/>
                        </a:rPr>
                        <a:t>Week 19/20</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Inventarisatie informatie en netwerk volgens format Y</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Informatiebehoefte</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1137666711"/>
                  </a:ext>
                </a:extLst>
              </a:tr>
              <a:tr h="281762">
                <a:tc>
                  <a:txBody>
                    <a:bodyPr/>
                    <a:lstStyle/>
                    <a:p>
                      <a:pPr lvl="0" algn="l" fontAlgn="ctr"/>
                      <a:r>
                        <a:rPr lang="nl-NL" sz="1000" u="none" strike="noStrike" dirty="0">
                          <a:effectLst/>
                        </a:rPr>
                        <a:t>29 mei 2018</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Verwerken input tot visiedocument</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Visiedocument</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1218897232"/>
                  </a:ext>
                </a:extLst>
              </a:tr>
              <a:tr h="563524">
                <a:tc>
                  <a:txBody>
                    <a:bodyPr/>
                    <a:lstStyle/>
                    <a:p>
                      <a:pPr lvl="0" algn="l" fontAlgn="ctr"/>
                      <a:r>
                        <a:rPr lang="nl-NL" sz="1000" u="none" strike="noStrike" dirty="0">
                          <a:effectLst/>
                        </a:rPr>
                        <a:t>12 juni 2018</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a:effectLst/>
                        </a:rPr>
                        <a:t>Toetsing ambitie en visie met marktconsultatie volgens format Z</a:t>
                      </a:r>
                      <a:endParaRPr lang="nl-NL" sz="1000" b="0" i="0" u="none" strike="noStrike">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 </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2348250340"/>
                  </a:ext>
                </a:extLst>
              </a:tr>
              <a:tr h="563524">
                <a:tc>
                  <a:txBody>
                    <a:bodyPr/>
                    <a:lstStyle/>
                    <a:p>
                      <a:pPr lvl="0" algn="l" fontAlgn="ctr"/>
                      <a:r>
                        <a:rPr lang="nl-NL" sz="1000" u="none" strike="noStrike" dirty="0">
                          <a:effectLst/>
                        </a:rPr>
                        <a:t>Week 25</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Werksessies verwerken input marktconsultatie, rolverdeling en gunningscriteria</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Definitieve visiedocument en                         contractmodel</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492396332"/>
                  </a:ext>
                </a:extLst>
              </a:tr>
              <a:tr h="736116">
                <a:tc>
                  <a:txBody>
                    <a:bodyPr/>
                    <a:lstStyle/>
                    <a:p>
                      <a:pPr lvl="0" algn="l" fontAlgn="ctr"/>
                      <a:br>
                        <a:rPr lang="nl-NL" sz="1000" u="none" strike="noStrike" dirty="0">
                          <a:effectLst/>
                        </a:rPr>
                      </a:br>
                      <a:r>
                        <a:rPr lang="nl-NL" sz="1000" u="none" strike="noStrike" dirty="0">
                          <a:effectLst/>
                        </a:rPr>
                        <a:t>Week 25</a:t>
                      </a:r>
                      <a:endParaRPr lang="nl-NL" sz="1000" b="0" i="0" u="none" strike="noStrike" dirty="0">
                        <a:solidFill>
                          <a:srgbClr val="000000"/>
                        </a:solidFill>
                        <a:effectLst/>
                        <a:latin typeface="Calibri" panose="020F0502020204030204" pitchFamily="34" charset="0"/>
                      </a:endParaRPr>
                    </a:p>
                    <a:p>
                      <a:pPr lvl="0" algn="l" fontAlgn="ctr"/>
                      <a:r>
                        <a:rPr lang="nl-NL" sz="1000" u="none" strike="noStrike" dirty="0">
                          <a:effectLst/>
                        </a:rPr>
                        <a:t>Week 26</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marL="0" lvl="0" indent="0" algn="l" fontAlgn="ctr">
                        <a:buFont typeface="Wingdings" panose="05000000000000000000" pitchFamily="2" charset="2"/>
                        <a:buNone/>
                      </a:pPr>
                      <a:r>
                        <a:rPr lang="nl-NL" sz="1000" u="none" strike="noStrike" dirty="0">
                          <a:effectLst/>
                        </a:rPr>
                        <a:t>Meetbaar maken van circulariteit: </a:t>
                      </a:r>
                      <a:endParaRPr lang="nl-NL" sz="1000" b="0" i="0" u="none" strike="noStrike" dirty="0">
                        <a:solidFill>
                          <a:srgbClr val="000000"/>
                        </a:solidFill>
                        <a:effectLst/>
                        <a:latin typeface="Calibri" panose="020F0502020204030204" pitchFamily="34" charset="0"/>
                      </a:endParaRPr>
                    </a:p>
                    <a:p>
                      <a:pPr marL="171450" lvl="0" indent="-171450" algn="l" fontAlgn="ctr">
                        <a:buFont typeface="Wingdings" panose="05000000000000000000" pitchFamily="2" charset="2"/>
                        <a:buChar char="§"/>
                      </a:pPr>
                      <a:r>
                        <a:rPr lang="de-DE" sz="1000" u="none" strike="noStrike" dirty="0">
                          <a:effectLst/>
                        </a:rPr>
                        <a:t>BCI </a:t>
                      </a:r>
                      <a:r>
                        <a:rPr lang="de-DE" sz="1000" u="none" strike="noStrike" dirty="0" err="1">
                          <a:effectLst/>
                        </a:rPr>
                        <a:t>sessie</a:t>
                      </a:r>
                      <a:r>
                        <a:rPr lang="de-DE" sz="1000" u="none" strike="noStrike" dirty="0">
                          <a:effectLst/>
                        </a:rPr>
                        <a:t> </a:t>
                      </a:r>
                      <a:r>
                        <a:rPr lang="de-DE" sz="1000" u="none" strike="noStrike" dirty="0" err="1">
                          <a:effectLst/>
                        </a:rPr>
                        <a:t>volgens</a:t>
                      </a:r>
                      <a:r>
                        <a:rPr lang="de-DE" sz="1000" u="none" strike="noStrike" dirty="0">
                          <a:effectLst/>
                        </a:rPr>
                        <a:t> </a:t>
                      </a:r>
                      <a:r>
                        <a:rPr lang="de-DE" sz="1000" u="none" strike="noStrike" dirty="0" err="1">
                          <a:effectLst/>
                        </a:rPr>
                        <a:t>format</a:t>
                      </a:r>
                      <a:r>
                        <a:rPr lang="de-DE" sz="1000" u="none" strike="noStrike" dirty="0">
                          <a:effectLst/>
                        </a:rPr>
                        <a:t> BCI</a:t>
                      </a:r>
                      <a:endParaRPr lang="de-DE" sz="1000" b="0" i="0" u="none" strike="noStrike" dirty="0">
                        <a:solidFill>
                          <a:srgbClr val="000000"/>
                        </a:solidFill>
                        <a:effectLst/>
                        <a:latin typeface="Calibri" panose="020F0502020204030204" pitchFamily="34" charset="0"/>
                      </a:endParaRPr>
                    </a:p>
                    <a:p>
                      <a:pPr marL="171450" lvl="0" indent="-171450" algn="l" fontAlgn="ctr">
                        <a:buFont typeface="Wingdings" panose="05000000000000000000" pitchFamily="2" charset="2"/>
                        <a:buChar char="§"/>
                      </a:pPr>
                      <a:r>
                        <a:rPr lang="nl-NL" sz="1000" u="none" strike="noStrike" dirty="0" err="1">
                          <a:effectLst/>
                        </a:rPr>
                        <a:t>Madaster</a:t>
                      </a:r>
                      <a:r>
                        <a:rPr lang="nl-NL" sz="1000" u="none" strike="noStrike" dirty="0">
                          <a:effectLst/>
                        </a:rPr>
                        <a:t> sessie</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Definitieve indicatoren</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2792590796"/>
                  </a:ext>
                </a:extLst>
              </a:tr>
              <a:tr h="281762">
                <a:tc>
                  <a:txBody>
                    <a:bodyPr/>
                    <a:lstStyle/>
                    <a:p>
                      <a:pPr lvl="0" algn="l" fontAlgn="ctr"/>
                      <a:r>
                        <a:rPr lang="nl-NL" sz="1000" u="none" strike="noStrike" dirty="0">
                          <a:effectLst/>
                        </a:rPr>
                        <a:t>Week 26 &amp; 27</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a:effectLst/>
                        </a:rPr>
                        <a:t>Masterclass Circulaire Gebiedsontwikkeling</a:t>
                      </a:r>
                      <a:endParaRPr lang="nl-NL" sz="1000" b="0" i="0" u="none" strike="noStrike">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a:effectLst/>
                        </a:rPr>
                        <a:t> </a:t>
                      </a:r>
                      <a:endParaRPr lang="nl-NL" sz="1000" b="0" i="0" u="none" strike="noStrike">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2824149622"/>
                  </a:ext>
                </a:extLst>
              </a:tr>
              <a:tr h="309627">
                <a:tc>
                  <a:txBody>
                    <a:bodyPr/>
                    <a:lstStyle/>
                    <a:p>
                      <a:pPr lvl="0" algn="l" fontAlgn="ctr"/>
                      <a:r>
                        <a:rPr lang="nl-NL" sz="1000" u="none" strike="noStrike" dirty="0">
                          <a:effectLst/>
                        </a:rPr>
                        <a:t>Juli &amp; augustus</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ATP verwerkt input</a:t>
                      </a:r>
                      <a:endParaRPr lang="nl-NL" sz="1000" b="0" i="0" u="none" strike="noStrike" dirty="0">
                        <a:solidFill>
                          <a:srgbClr val="000000"/>
                        </a:solidFill>
                        <a:effectLst/>
                        <a:latin typeface="Calibri" panose="020F0502020204030204" pitchFamily="34" charset="0"/>
                      </a:endParaRPr>
                    </a:p>
                  </a:txBody>
                  <a:tcPr marL="72000" marR="3694" marT="3694" marB="0" anchor="ctr"/>
                </a:tc>
                <a:tc>
                  <a:txBody>
                    <a:bodyPr/>
                    <a:lstStyle/>
                    <a:p>
                      <a:pPr lvl="0" algn="l" fontAlgn="ctr"/>
                      <a:r>
                        <a:rPr lang="nl-NL" sz="1000" u="none" strike="noStrike" dirty="0">
                          <a:effectLst/>
                        </a:rPr>
                        <a:t>Definitieve gunnings- en selectieleidraad</a:t>
                      </a:r>
                      <a:endParaRPr lang="nl-NL" sz="1000" b="0" i="0" u="none" strike="noStrike" dirty="0">
                        <a:solidFill>
                          <a:srgbClr val="000000"/>
                        </a:solidFill>
                        <a:effectLst/>
                        <a:latin typeface="Calibri" panose="020F0502020204030204" pitchFamily="34" charset="0"/>
                      </a:endParaRPr>
                    </a:p>
                  </a:txBody>
                  <a:tcPr marL="72000" marR="3694" marT="3694" marB="0" anchor="ctr"/>
                </a:tc>
                <a:extLst>
                  <a:ext uri="{0D108BD9-81ED-4DB2-BD59-A6C34878D82A}">
                    <a16:rowId xmlns:a16="http://schemas.microsoft.com/office/drawing/2014/main" val="1136156664"/>
                  </a:ext>
                </a:extLst>
              </a:tr>
            </a:tbl>
          </a:graphicData>
        </a:graphic>
      </p:graphicFrame>
      <p:grpSp>
        <p:nvGrpSpPr>
          <p:cNvPr id="5" name="Groep 4">
            <a:extLst>
              <a:ext uri="{FF2B5EF4-FFF2-40B4-BE49-F238E27FC236}">
                <a16:creationId xmlns:a16="http://schemas.microsoft.com/office/drawing/2014/main" id="{552D2CC8-6599-4C4C-B527-AB324A0C1B22}"/>
              </a:ext>
            </a:extLst>
          </p:cNvPr>
          <p:cNvGrpSpPr/>
          <p:nvPr/>
        </p:nvGrpSpPr>
        <p:grpSpPr>
          <a:xfrm>
            <a:off x="10617200" y="5240971"/>
            <a:ext cx="1475740" cy="1325563"/>
            <a:chOff x="0" y="0"/>
            <a:chExt cx="2646680" cy="2433320"/>
          </a:xfrm>
        </p:grpSpPr>
        <p:pic>
          <p:nvPicPr>
            <p:cNvPr id="6" name="Afbeelding 5">
              <a:extLst>
                <a:ext uri="{FF2B5EF4-FFF2-40B4-BE49-F238E27FC236}">
                  <a16:creationId xmlns:a16="http://schemas.microsoft.com/office/drawing/2014/main" id="{A50F9F97-A12E-4B1F-99FD-15D62065A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0000" y="0"/>
              <a:ext cx="1186815" cy="1163320"/>
            </a:xfrm>
            <a:prstGeom prst="rect">
              <a:avLst/>
            </a:prstGeom>
          </p:spPr>
        </p:pic>
        <p:pic>
          <p:nvPicPr>
            <p:cNvPr id="7" name="Afbeelding 6" descr="homes:Anita:MijnSjablonen-docs:Freelance-opdrachten:20170405_albaconcepts_sjablonen:Aangeleverd:20170410_jolanda_input:logo_adres.eps">
              <a:extLst>
                <a:ext uri="{FF2B5EF4-FFF2-40B4-BE49-F238E27FC236}">
                  <a16:creationId xmlns:a16="http://schemas.microsoft.com/office/drawing/2014/main" id="{96601869-D5EE-4DAF-9DBC-177F6726A24D}"/>
                </a:ext>
              </a:extLst>
            </p:cNvPr>
            <p:cNvPicPr>
              <a:picLocks noChangeAspect="1"/>
            </p:cNvPicPr>
            <p:nvPr/>
          </p:nvPicPr>
          <p:blipFill rotWithShape="1">
            <a:blip r:embed="rId4">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FBB7A2BB-FCD7-4C49-9ABC-CF52D389B1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spTree>
    <p:extLst>
      <p:ext uri="{BB962C8B-B14F-4D97-AF65-F5344CB8AC3E}">
        <p14:creationId xmlns:p14="http://schemas.microsoft.com/office/powerpoint/2010/main" val="960868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2F580-46E0-4C58-8904-979900B9D420}"/>
              </a:ext>
            </a:extLst>
          </p:cNvPr>
          <p:cNvSpPr>
            <a:spLocks noGrp="1"/>
          </p:cNvSpPr>
          <p:nvPr>
            <p:ph type="title"/>
          </p:nvPr>
        </p:nvSpPr>
        <p:spPr/>
        <p:txBody>
          <a:bodyPr/>
          <a:lstStyle/>
          <a:p>
            <a:r>
              <a:rPr lang="nl-NL" b="1" dirty="0">
                <a:solidFill>
                  <a:srgbClr val="FF0000"/>
                </a:solidFill>
              </a:rPr>
              <a:t>Resultaat!</a:t>
            </a:r>
          </a:p>
        </p:txBody>
      </p:sp>
      <p:grpSp>
        <p:nvGrpSpPr>
          <p:cNvPr id="4" name="Groep 3">
            <a:extLst>
              <a:ext uri="{FF2B5EF4-FFF2-40B4-BE49-F238E27FC236}">
                <a16:creationId xmlns:a16="http://schemas.microsoft.com/office/drawing/2014/main" id="{C54BA256-937C-4778-9279-0B2B56369783}"/>
              </a:ext>
            </a:extLst>
          </p:cNvPr>
          <p:cNvGrpSpPr/>
          <p:nvPr/>
        </p:nvGrpSpPr>
        <p:grpSpPr>
          <a:xfrm>
            <a:off x="10617200" y="5240971"/>
            <a:ext cx="1475740" cy="1325563"/>
            <a:chOff x="0" y="0"/>
            <a:chExt cx="2646680" cy="2433320"/>
          </a:xfrm>
        </p:grpSpPr>
        <p:pic>
          <p:nvPicPr>
            <p:cNvPr id="5" name="Afbeelding 4">
              <a:extLst>
                <a:ext uri="{FF2B5EF4-FFF2-40B4-BE49-F238E27FC236}">
                  <a16:creationId xmlns:a16="http://schemas.microsoft.com/office/drawing/2014/main" id="{AE5B7F9A-503A-43C5-9BD3-92EC3C3E05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0000" y="0"/>
              <a:ext cx="1186815" cy="1163320"/>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A1173F99-E094-4DBF-B3D1-8E2F9541D65B}"/>
                </a:ext>
              </a:extLst>
            </p:cNvPr>
            <p:cNvPicPr>
              <a:picLocks noChangeAspect="1"/>
            </p:cNvPicPr>
            <p:nvPr/>
          </p:nvPicPr>
          <p:blipFill rotWithShape="1">
            <a:blip r:embed="rId4">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8CDC83CC-AA09-4A9D-905A-224F46647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pic>
        <p:nvPicPr>
          <p:cNvPr id="8" name="Afbeelding 7">
            <a:extLst>
              <a:ext uri="{FF2B5EF4-FFF2-40B4-BE49-F238E27FC236}">
                <a16:creationId xmlns:a16="http://schemas.microsoft.com/office/drawing/2014/main" id="{6F3C7A7E-1BD9-440B-82C1-C9423A6B2D8F}"/>
              </a:ext>
            </a:extLst>
          </p:cNvPr>
          <p:cNvPicPr>
            <a:picLocks noChangeAspect="1"/>
          </p:cNvPicPr>
          <p:nvPr/>
        </p:nvPicPr>
        <p:blipFill rotWithShape="1">
          <a:blip r:embed="rId6">
            <a:grayscl/>
          </a:blip>
          <a:srcRect l="-870" t="1399" r="870" b="2807"/>
          <a:stretch/>
        </p:blipFill>
        <p:spPr>
          <a:xfrm>
            <a:off x="1346437" y="1420037"/>
            <a:ext cx="8965963" cy="4940242"/>
          </a:xfrm>
          <a:prstGeom prst="rect">
            <a:avLst/>
          </a:prstGeom>
        </p:spPr>
      </p:pic>
    </p:spTree>
    <p:extLst>
      <p:ext uri="{BB962C8B-B14F-4D97-AF65-F5344CB8AC3E}">
        <p14:creationId xmlns:p14="http://schemas.microsoft.com/office/powerpoint/2010/main" val="116966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2F580-46E0-4C58-8904-979900B9D420}"/>
              </a:ext>
            </a:extLst>
          </p:cNvPr>
          <p:cNvSpPr>
            <a:spLocks noGrp="1"/>
          </p:cNvSpPr>
          <p:nvPr>
            <p:ph type="title"/>
          </p:nvPr>
        </p:nvSpPr>
        <p:spPr>
          <a:xfrm>
            <a:off x="3761679" y="2663351"/>
            <a:ext cx="5198191" cy="2739864"/>
          </a:xfrm>
        </p:spPr>
        <p:txBody>
          <a:bodyPr>
            <a:normAutofit/>
          </a:bodyPr>
          <a:lstStyle/>
          <a:p>
            <a:r>
              <a:rPr lang="nl-NL" b="1" dirty="0">
                <a:solidFill>
                  <a:srgbClr val="FF0000"/>
                </a:solidFill>
              </a:rPr>
              <a:t>Vragen?</a:t>
            </a:r>
            <a:br>
              <a:rPr lang="nl-NL" b="1" dirty="0">
                <a:solidFill>
                  <a:srgbClr val="FF0000"/>
                </a:solidFill>
              </a:rPr>
            </a:br>
            <a:br>
              <a:rPr lang="nl-NL" b="1" dirty="0">
                <a:solidFill>
                  <a:srgbClr val="FF0000"/>
                </a:solidFill>
              </a:rPr>
            </a:br>
            <a:br>
              <a:rPr lang="nl-NL" b="1" dirty="0">
                <a:solidFill>
                  <a:srgbClr val="FF0000"/>
                </a:solidFill>
              </a:rPr>
            </a:br>
            <a:r>
              <a:rPr lang="nl-NL" sz="2000" b="1" dirty="0"/>
              <a:t>Jeroen Troost 	: jeroen@plekvoor.nl</a:t>
            </a:r>
            <a:br>
              <a:rPr lang="nl-NL" sz="2000" b="1" dirty="0"/>
            </a:br>
            <a:r>
              <a:rPr lang="nl-NL" sz="2000" b="1" dirty="0"/>
              <a:t>Woud Jansen	: woud@albaconcepts.nl</a:t>
            </a:r>
            <a:endParaRPr lang="nl-NL" b="1" dirty="0"/>
          </a:p>
        </p:txBody>
      </p:sp>
      <p:grpSp>
        <p:nvGrpSpPr>
          <p:cNvPr id="8" name="Groep 7">
            <a:extLst>
              <a:ext uri="{FF2B5EF4-FFF2-40B4-BE49-F238E27FC236}">
                <a16:creationId xmlns:a16="http://schemas.microsoft.com/office/drawing/2014/main" id="{F741D435-52ED-4392-A257-643B384F4BA4}"/>
              </a:ext>
            </a:extLst>
          </p:cNvPr>
          <p:cNvGrpSpPr/>
          <p:nvPr/>
        </p:nvGrpSpPr>
        <p:grpSpPr>
          <a:xfrm>
            <a:off x="9446260" y="4133215"/>
            <a:ext cx="2646680" cy="2433320"/>
            <a:chOff x="0" y="0"/>
            <a:chExt cx="2646680" cy="2433320"/>
          </a:xfrm>
        </p:grpSpPr>
        <p:pic>
          <p:nvPicPr>
            <p:cNvPr id="9" name="Afbeelding 8">
              <a:extLst>
                <a:ext uri="{FF2B5EF4-FFF2-40B4-BE49-F238E27FC236}">
                  <a16:creationId xmlns:a16="http://schemas.microsoft.com/office/drawing/2014/main" id="{80896AE3-919B-4E41-8CAF-94AB152A6B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0000" y="0"/>
              <a:ext cx="1186815" cy="1163320"/>
            </a:xfrm>
            <a:prstGeom prst="rect">
              <a:avLst/>
            </a:prstGeom>
          </p:spPr>
        </p:pic>
        <p:pic>
          <p:nvPicPr>
            <p:cNvPr id="10" name="Afbeelding 9" descr="homes:Anita:MijnSjablonen-docs:Freelance-opdrachten:20170405_albaconcepts_sjablonen:Aangeleverd:20170410_jolanda_input:logo_adres.eps">
              <a:extLst>
                <a:ext uri="{FF2B5EF4-FFF2-40B4-BE49-F238E27FC236}">
                  <a16:creationId xmlns:a16="http://schemas.microsoft.com/office/drawing/2014/main" id="{B1EDBE9A-BA37-4FCA-896B-2E93A220544E}"/>
                </a:ext>
              </a:extLst>
            </p:cNvPr>
            <p:cNvPicPr>
              <a:picLocks noChangeAspect="1"/>
            </p:cNvPicPr>
            <p:nvPr/>
          </p:nvPicPr>
          <p:blipFill rotWithShape="1">
            <a:blip r:embed="rId4">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C0528CF3-AC1F-4E89-A99C-67F2A7D74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sp>
        <p:nvSpPr>
          <p:cNvPr id="12" name="Ondertitel 2">
            <a:extLst>
              <a:ext uri="{FF2B5EF4-FFF2-40B4-BE49-F238E27FC236}">
                <a16:creationId xmlns:a16="http://schemas.microsoft.com/office/drawing/2014/main" id="{6A3701D5-01FC-413C-8F4D-287F7FBBF675}"/>
              </a:ext>
            </a:extLst>
          </p:cNvPr>
          <p:cNvSpPr txBox="1">
            <a:spLocks/>
          </p:cNvSpPr>
          <p:nvPr/>
        </p:nvSpPr>
        <p:spPr>
          <a:xfrm>
            <a:off x="426094" y="5737384"/>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pPr marL="0" indent="0">
              <a:buNone/>
            </a:pPr>
            <a:r>
              <a:rPr lang="nl-NL" dirty="0"/>
              <a:t>Team ATP | 19 april 2018 </a:t>
            </a:r>
          </a:p>
        </p:txBody>
      </p:sp>
    </p:spTree>
    <p:extLst>
      <p:ext uri="{BB962C8B-B14F-4D97-AF65-F5344CB8AC3E}">
        <p14:creationId xmlns:p14="http://schemas.microsoft.com/office/powerpoint/2010/main" val="411838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3892C02-1EE6-43AD-A53A-11121474A121}"/>
              </a:ext>
            </a:extLst>
          </p:cNvPr>
          <p:cNvPicPr/>
          <p:nvPr/>
        </p:nvPicPr>
        <p:blipFill>
          <a:blip r:embed="rId2">
            <a:grayscl/>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D32F580-46E0-4C58-8904-979900B9D420}"/>
              </a:ext>
            </a:extLst>
          </p:cNvPr>
          <p:cNvSpPr>
            <a:spLocks noGrp="1"/>
          </p:cNvSpPr>
          <p:nvPr>
            <p:ph type="title"/>
          </p:nvPr>
        </p:nvSpPr>
        <p:spPr/>
        <p:txBody>
          <a:bodyPr/>
          <a:lstStyle/>
          <a:p>
            <a:r>
              <a:rPr lang="nl-NL" b="1" dirty="0">
                <a:solidFill>
                  <a:schemeClr val="bg1"/>
                </a:solidFill>
              </a:rPr>
              <a:t>De vraag</a:t>
            </a:r>
            <a:r>
              <a:rPr lang="nl-NL" b="1" dirty="0">
                <a:solidFill>
                  <a:srgbClr val="FF0000"/>
                </a:solidFill>
              </a:rPr>
              <a:t>.</a:t>
            </a:r>
          </a:p>
        </p:txBody>
      </p:sp>
      <p:sp>
        <p:nvSpPr>
          <p:cNvPr id="3" name="Tijdelijke aanduiding voor inhoud 2">
            <a:extLst>
              <a:ext uri="{FF2B5EF4-FFF2-40B4-BE49-F238E27FC236}">
                <a16:creationId xmlns:a16="http://schemas.microsoft.com/office/drawing/2014/main" id="{A7D87D04-6842-45AA-8C21-F91477F14CA7}"/>
              </a:ext>
            </a:extLst>
          </p:cNvPr>
          <p:cNvSpPr>
            <a:spLocks noGrp="1"/>
          </p:cNvSpPr>
          <p:nvPr>
            <p:ph idx="1"/>
          </p:nvPr>
        </p:nvSpPr>
        <p:spPr>
          <a:xfrm>
            <a:off x="809729" y="1832882"/>
            <a:ext cx="10515600" cy="4351338"/>
          </a:xfrm>
        </p:spPr>
        <p:txBody>
          <a:bodyPr/>
          <a:lstStyle/>
          <a:p>
            <a:pPr lvl="0"/>
            <a:r>
              <a:rPr lang="nl-NL" dirty="0">
                <a:solidFill>
                  <a:schemeClr val="bg1"/>
                </a:solidFill>
              </a:rPr>
              <a:t>Hoe realiseert Kamp C een </a:t>
            </a:r>
            <a:r>
              <a:rPr lang="nl-NL" b="1" dirty="0">
                <a:solidFill>
                  <a:srgbClr val="FF0000"/>
                </a:solidFill>
              </a:rPr>
              <a:t>succesvol circulair </a:t>
            </a:r>
            <a:r>
              <a:rPr lang="nl-NL" dirty="0">
                <a:solidFill>
                  <a:schemeClr val="bg1"/>
                </a:solidFill>
              </a:rPr>
              <a:t>project binnen de te stellen kaders van </a:t>
            </a:r>
            <a:r>
              <a:rPr lang="nl-NL" b="1" dirty="0">
                <a:solidFill>
                  <a:srgbClr val="FF0000"/>
                </a:solidFill>
              </a:rPr>
              <a:t>tijd, organisatie, kwaliteit en financiën</a:t>
            </a:r>
            <a:r>
              <a:rPr lang="nl-NL" dirty="0">
                <a:solidFill>
                  <a:schemeClr val="bg1"/>
                </a:solidFill>
              </a:rPr>
              <a:t>?</a:t>
            </a:r>
          </a:p>
          <a:p>
            <a:pPr lvl="0"/>
            <a:r>
              <a:rPr lang="nl-NL" dirty="0">
                <a:solidFill>
                  <a:schemeClr val="bg1"/>
                </a:solidFill>
              </a:rPr>
              <a:t>Op welke wijze </a:t>
            </a:r>
            <a:r>
              <a:rPr lang="nl-NL" b="1" dirty="0">
                <a:solidFill>
                  <a:srgbClr val="FF0000"/>
                </a:solidFill>
              </a:rPr>
              <a:t>activeren en stimuleren</a:t>
            </a:r>
            <a:r>
              <a:rPr lang="nl-NL" dirty="0">
                <a:solidFill>
                  <a:srgbClr val="FF0000"/>
                </a:solidFill>
              </a:rPr>
              <a:t> </a:t>
            </a:r>
            <a:r>
              <a:rPr lang="nl-NL" dirty="0">
                <a:solidFill>
                  <a:schemeClr val="bg1"/>
                </a:solidFill>
              </a:rPr>
              <a:t>wij de markt, waarbij de balans tussen een goede juridische borging en innovatie tot een maximum gewaarborgd blijft?</a:t>
            </a:r>
          </a:p>
          <a:p>
            <a:pPr lvl="0"/>
            <a:r>
              <a:rPr lang="nl-NL" dirty="0">
                <a:solidFill>
                  <a:schemeClr val="bg1"/>
                </a:solidFill>
              </a:rPr>
              <a:t>Hoe ziet het </a:t>
            </a:r>
            <a:r>
              <a:rPr lang="nl-NL" b="1" dirty="0">
                <a:solidFill>
                  <a:srgbClr val="FF0000"/>
                </a:solidFill>
              </a:rPr>
              <a:t>proces tot en met </a:t>
            </a:r>
            <a:r>
              <a:rPr lang="nl-NL" b="1" dirty="0" err="1">
                <a:solidFill>
                  <a:srgbClr val="FF0000"/>
                </a:solidFill>
              </a:rPr>
              <a:t>contractering</a:t>
            </a:r>
            <a:r>
              <a:rPr lang="nl-NL" b="1" dirty="0">
                <a:solidFill>
                  <a:srgbClr val="FF0000"/>
                </a:solidFill>
              </a:rPr>
              <a:t> </a:t>
            </a:r>
            <a:r>
              <a:rPr lang="nl-NL" dirty="0">
                <a:solidFill>
                  <a:schemeClr val="bg1"/>
                </a:solidFill>
              </a:rPr>
              <a:t>eruit, dat bijdraagt aan een </a:t>
            </a:r>
            <a:r>
              <a:rPr lang="nl-NL" b="1" dirty="0">
                <a:solidFill>
                  <a:srgbClr val="FF0000"/>
                </a:solidFill>
              </a:rPr>
              <a:t>goed leereffect </a:t>
            </a:r>
            <a:r>
              <a:rPr lang="nl-NL" dirty="0">
                <a:solidFill>
                  <a:schemeClr val="bg1"/>
                </a:solidFill>
              </a:rPr>
              <a:t>voor de zowel Kamp C als de beoogde marktpartijen en een </a:t>
            </a:r>
            <a:r>
              <a:rPr lang="nl-NL" b="1" dirty="0">
                <a:solidFill>
                  <a:schemeClr val="bg1"/>
                </a:solidFill>
              </a:rPr>
              <a:t>goede werkrelatie </a:t>
            </a:r>
            <a:r>
              <a:rPr lang="nl-NL" dirty="0">
                <a:solidFill>
                  <a:schemeClr val="bg1"/>
                </a:solidFill>
              </a:rPr>
              <a:t>tussen de Kamp C en de toekomstige ontwikkelaars en consortia?</a:t>
            </a:r>
          </a:p>
          <a:p>
            <a:endParaRPr lang="nl-NL" dirty="0">
              <a:solidFill>
                <a:schemeClr val="bg1"/>
              </a:solidFill>
            </a:endParaRPr>
          </a:p>
        </p:txBody>
      </p:sp>
      <p:grpSp>
        <p:nvGrpSpPr>
          <p:cNvPr id="4" name="Groep 3">
            <a:extLst>
              <a:ext uri="{FF2B5EF4-FFF2-40B4-BE49-F238E27FC236}">
                <a16:creationId xmlns:a16="http://schemas.microsoft.com/office/drawing/2014/main" id="{C54BA256-937C-4778-9279-0B2B56369783}"/>
              </a:ext>
            </a:extLst>
          </p:cNvPr>
          <p:cNvGrpSpPr/>
          <p:nvPr/>
        </p:nvGrpSpPr>
        <p:grpSpPr>
          <a:xfrm>
            <a:off x="10617200" y="5240971"/>
            <a:ext cx="1475740" cy="1325563"/>
            <a:chOff x="0" y="0"/>
            <a:chExt cx="2646680" cy="2433320"/>
          </a:xfrm>
        </p:grpSpPr>
        <p:pic>
          <p:nvPicPr>
            <p:cNvPr id="5" name="Afbeelding 4">
              <a:extLst>
                <a:ext uri="{FF2B5EF4-FFF2-40B4-BE49-F238E27FC236}">
                  <a16:creationId xmlns:a16="http://schemas.microsoft.com/office/drawing/2014/main" id="{AE5B7F9A-503A-43C5-9BD3-92EC3C3E05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0000" y="0"/>
              <a:ext cx="1186815" cy="1163320"/>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A1173F99-E094-4DBF-B3D1-8E2F9541D65B}"/>
                </a:ext>
              </a:extLst>
            </p:cNvPr>
            <p:cNvPicPr>
              <a:picLocks noChangeAspect="1"/>
            </p:cNvPicPr>
            <p:nvPr/>
          </p:nvPicPr>
          <p:blipFill rotWithShape="1">
            <a:blip r:embed="rId6">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8CDC83CC-AA09-4A9D-905A-224F466471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spTree>
    <p:extLst>
      <p:ext uri="{BB962C8B-B14F-4D97-AF65-F5344CB8AC3E}">
        <p14:creationId xmlns:p14="http://schemas.microsoft.com/office/powerpoint/2010/main" val="411400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2F580-46E0-4C58-8904-979900B9D420}"/>
              </a:ext>
            </a:extLst>
          </p:cNvPr>
          <p:cNvSpPr>
            <a:spLocks noGrp="1"/>
          </p:cNvSpPr>
          <p:nvPr>
            <p:ph type="title"/>
          </p:nvPr>
        </p:nvSpPr>
        <p:spPr/>
        <p:txBody>
          <a:bodyPr/>
          <a:lstStyle/>
          <a:p>
            <a:r>
              <a:rPr lang="nl-NL" b="1" dirty="0">
                <a:solidFill>
                  <a:srgbClr val="FF0000"/>
                </a:solidFill>
              </a:rPr>
              <a:t>Onze visie.</a:t>
            </a:r>
          </a:p>
        </p:txBody>
      </p:sp>
      <p:sp>
        <p:nvSpPr>
          <p:cNvPr id="3" name="Tijdelijke aanduiding voor inhoud 2">
            <a:extLst>
              <a:ext uri="{FF2B5EF4-FFF2-40B4-BE49-F238E27FC236}">
                <a16:creationId xmlns:a16="http://schemas.microsoft.com/office/drawing/2014/main" id="{A7D87D04-6842-45AA-8C21-F91477F14CA7}"/>
              </a:ext>
            </a:extLst>
          </p:cNvPr>
          <p:cNvSpPr>
            <a:spLocks noGrp="1"/>
          </p:cNvSpPr>
          <p:nvPr>
            <p:ph idx="1"/>
          </p:nvPr>
        </p:nvSpPr>
        <p:spPr/>
        <p:txBody>
          <a:bodyPr>
            <a:normAutofit fontScale="62500" lnSpcReduction="20000"/>
          </a:bodyPr>
          <a:lstStyle/>
          <a:p>
            <a:r>
              <a:rPr lang="nl-NL" dirty="0"/>
              <a:t>Om innovatie écht te kunnen activeren is een goed </a:t>
            </a:r>
            <a:r>
              <a:rPr lang="nl-NL" b="1" dirty="0"/>
              <a:t>proces</a:t>
            </a:r>
            <a:r>
              <a:rPr lang="nl-NL" dirty="0"/>
              <a:t> belangrijk. Maar het </a:t>
            </a:r>
            <a:r>
              <a:rPr lang="nl-NL" b="1" dirty="0"/>
              <a:t>meetbaar</a:t>
            </a:r>
            <a:r>
              <a:rPr lang="nl-NL" dirty="0"/>
              <a:t> (SMART) maken van prestatie/ambitie en het op een juiste manier </a:t>
            </a:r>
            <a:r>
              <a:rPr lang="nl-NL" b="1" dirty="0"/>
              <a:t>activeren en verbinden </a:t>
            </a:r>
            <a:r>
              <a:rPr lang="nl-NL" dirty="0"/>
              <a:t>met de markt, is minstens zo belangrijk!</a:t>
            </a:r>
          </a:p>
          <a:p>
            <a:pPr lvl="0"/>
            <a:r>
              <a:rPr lang="nl-NL" b="1" dirty="0"/>
              <a:t>Inzetten op lerend vermogen</a:t>
            </a:r>
            <a:r>
              <a:rPr lang="nl-NL" dirty="0"/>
              <a:t>. Circulair bouwen is een vernieuwing in de vastgoedsector. Dit vraagt om een zorgvuldig proces met dialoog tussen vraag en aanbod.</a:t>
            </a:r>
          </a:p>
          <a:p>
            <a:pPr lvl="0"/>
            <a:r>
              <a:rPr lang="nl-NL" dirty="0"/>
              <a:t>Focus op een </a:t>
            </a:r>
            <a:r>
              <a:rPr lang="nl-NL" b="1" dirty="0"/>
              <a:t>integrale benadering </a:t>
            </a:r>
            <a:r>
              <a:rPr lang="nl-NL" dirty="0"/>
              <a:t>van de opgave (ruimtelijke kwaliteit (</a:t>
            </a:r>
            <a:r>
              <a:rPr lang="nl-NL" b="1" dirty="0"/>
              <a:t>inhoud</a:t>
            </a:r>
            <a:r>
              <a:rPr lang="nl-NL" dirty="0"/>
              <a:t>), (grond)opbrengsten (</a:t>
            </a:r>
            <a:r>
              <a:rPr lang="nl-NL" b="1" dirty="0"/>
              <a:t>financiën</a:t>
            </a:r>
            <a:r>
              <a:rPr lang="nl-NL" dirty="0"/>
              <a:t>) en een realistische marktbenadering (</a:t>
            </a:r>
            <a:r>
              <a:rPr lang="nl-NL" b="1" dirty="0"/>
              <a:t>proces</a:t>
            </a:r>
            <a:r>
              <a:rPr lang="nl-NL" dirty="0"/>
              <a:t>).</a:t>
            </a:r>
          </a:p>
          <a:p>
            <a:pPr lvl="0"/>
            <a:r>
              <a:rPr lang="nl-NL" b="1" dirty="0"/>
              <a:t>Beperk de kwaliteitsaspecten </a:t>
            </a:r>
            <a:r>
              <a:rPr lang="nl-NL" dirty="0"/>
              <a:t>bij de gunningscriteria (EMVI) tot wat écht belangrijk is in de opgave en wat partijen willen bereiken. Hoe meer aspecten, hoe groter de scope en hoe moeilijker de beoordeling. De beoordelingscriteria moeten marktpartijen niet in de weg staan om met ´out of </a:t>
            </a:r>
            <a:r>
              <a:rPr lang="nl-NL" dirty="0" err="1"/>
              <a:t>the</a:t>
            </a:r>
            <a:r>
              <a:rPr lang="nl-NL" dirty="0"/>
              <a:t> box´ ideeën te komen. </a:t>
            </a:r>
          </a:p>
          <a:p>
            <a:pPr lvl="0"/>
            <a:r>
              <a:rPr lang="nl-NL" dirty="0"/>
              <a:t>Creëer werkprocessen en </a:t>
            </a:r>
            <a:r>
              <a:rPr lang="nl-NL" b="1" dirty="0"/>
              <a:t>vertrouwen</a:t>
            </a:r>
            <a:r>
              <a:rPr lang="nl-NL" dirty="0"/>
              <a:t> om de verantwoordelijkheid zo vroeg mogelijk over te kunnen dragen daar waar deze hoort, maar toch grip te kunnen houden op de risico’s in het proces door het inbouwen van ‘checks </a:t>
            </a:r>
            <a:r>
              <a:rPr lang="nl-NL" dirty="0" err="1"/>
              <a:t>and</a:t>
            </a:r>
            <a:r>
              <a:rPr lang="nl-NL" dirty="0"/>
              <a:t> </a:t>
            </a:r>
            <a:r>
              <a:rPr lang="nl-NL" dirty="0" err="1"/>
              <a:t>balances</a:t>
            </a:r>
            <a:r>
              <a:rPr lang="nl-NL" dirty="0"/>
              <a:t>’. Uitgangspunten en kaders stellen, planningsdoelen, feedbackmomenten en een continue transparante manier van communiceren. </a:t>
            </a:r>
          </a:p>
          <a:p>
            <a:pPr lvl="0"/>
            <a:r>
              <a:rPr lang="nl-NL" dirty="0"/>
              <a:t>Zet maximaal in op een </a:t>
            </a:r>
            <a:r>
              <a:rPr lang="nl-NL" b="1" u="sng" dirty="0"/>
              <a:t>samen</a:t>
            </a:r>
            <a:r>
              <a:rPr lang="nl-NL" b="1" dirty="0"/>
              <a:t>werking</a:t>
            </a:r>
            <a:r>
              <a:rPr lang="nl-NL" dirty="0"/>
              <a:t> met de markt, waarin team ATP gelooft in een Rijnlandse samenwerking!</a:t>
            </a:r>
          </a:p>
          <a:p>
            <a:endParaRPr lang="nl-NL" dirty="0"/>
          </a:p>
        </p:txBody>
      </p:sp>
      <p:grpSp>
        <p:nvGrpSpPr>
          <p:cNvPr id="4" name="Groep 3">
            <a:extLst>
              <a:ext uri="{FF2B5EF4-FFF2-40B4-BE49-F238E27FC236}">
                <a16:creationId xmlns:a16="http://schemas.microsoft.com/office/drawing/2014/main" id="{C54BA256-937C-4778-9279-0B2B56369783}"/>
              </a:ext>
            </a:extLst>
          </p:cNvPr>
          <p:cNvGrpSpPr/>
          <p:nvPr/>
        </p:nvGrpSpPr>
        <p:grpSpPr>
          <a:xfrm>
            <a:off x="10617200" y="5240971"/>
            <a:ext cx="1475740" cy="1325563"/>
            <a:chOff x="0" y="0"/>
            <a:chExt cx="2646680" cy="2433320"/>
          </a:xfrm>
        </p:grpSpPr>
        <p:pic>
          <p:nvPicPr>
            <p:cNvPr id="5" name="Afbeelding 4">
              <a:extLst>
                <a:ext uri="{FF2B5EF4-FFF2-40B4-BE49-F238E27FC236}">
                  <a16:creationId xmlns:a16="http://schemas.microsoft.com/office/drawing/2014/main" id="{AE5B7F9A-503A-43C5-9BD3-92EC3C3E05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0000" y="0"/>
              <a:ext cx="1186815" cy="1163320"/>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A1173F99-E094-4DBF-B3D1-8E2F9541D65B}"/>
                </a:ext>
              </a:extLst>
            </p:cNvPr>
            <p:cNvPicPr>
              <a:picLocks noChangeAspect="1"/>
            </p:cNvPicPr>
            <p:nvPr/>
          </p:nvPicPr>
          <p:blipFill rotWithShape="1">
            <a:blip r:embed="rId4">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8CDC83CC-AA09-4A9D-905A-224F46647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spTree>
    <p:extLst>
      <p:ext uri="{BB962C8B-B14F-4D97-AF65-F5344CB8AC3E}">
        <p14:creationId xmlns:p14="http://schemas.microsoft.com/office/powerpoint/2010/main" val="347704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9ED4C-89A5-4E41-ABB2-035D707CB40C}"/>
              </a:ext>
            </a:extLst>
          </p:cNvPr>
          <p:cNvSpPr>
            <a:spLocks noGrp="1"/>
          </p:cNvSpPr>
          <p:nvPr>
            <p:ph type="title"/>
          </p:nvPr>
        </p:nvSpPr>
        <p:spPr/>
        <p:txBody>
          <a:bodyPr/>
          <a:lstStyle/>
          <a:p>
            <a:r>
              <a:rPr lang="nl-NL" b="1" dirty="0">
                <a:solidFill>
                  <a:srgbClr val="FF0000"/>
                </a:solidFill>
              </a:rPr>
              <a:t>Mag ik even voorstellen? Team ATP!</a:t>
            </a:r>
          </a:p>
        </p:txBody>
      </p:sp>
      <p:pic>
        <p:nvPicPr>
          <p:cNvPr id="9" name="Tijdelijke aanduiding voor inhoud 8">
            <a:extLst>
              <a:ext uri="{FF2B5EF4-FFF2-40B4-BE49-F238E27FC236}">
                <a16:creationId xmlns:a16="http://schemas.microsoft.com/office/drawing/2014/main" id="{63089C60-A8CA-470D-B702-2B7BD69D20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 t="6244" r="26749" b="44890"/>
          <a:stretch/>
        </p:blipFill>
        <p:spPr>
          <a:xfrm>
            <a:off x="3866428" y="4096917"/>
            <a:ext cx="2156427" cy="2160000"/>
          </a:xfrm>
        </p:spPr>
      </p:pic>
      <p:grpSp>
        <p:nvGrpSpPr>
          <p:cNvPr id="8" name="Groep 7">
            <a:extLst>
              <a:ext uri="{FF2B5EF4-FFF2-40B4-BE49-F238E27FC236}">
                <a16:creationId xmlns:a16="http://schemas.microsoft.com/office/drawing/2014/main" id="{5E381112-D629-483A-9B2A-680C93D7256F}"/>
              </a:ext>
            </a:extLst>
          </p:cNvPr>
          <p:cNvGrpSpPr/>
          <p:nvPr/>
        </p:nvGrpSpPr>
        <p:grpSpPr>
          <a:xfrm>
            <a:off x="1491713" y="1822693"/>
            <a:ext cx="6933830" cy="4434224"/>
            <a:chOff x="1491713" y="1822693"/>
            <a:chExt cx="6933830" cy="4434224"/>
          </a:xfrm>
        </p:grpSpPr>
        <p:pic>
          <p:nvPicPr>
            <p:cNvPr id="5" name="Afbeelding 4">
              <a:extLst>
                <a:ext uri="{FF2B5EF4-FFF2-40B4-BE49-F238E27FC236}">
                  <a16:creationId xmlns:a16="http://schemas.microsoft.com/office/drawing/2014/main" id="{676FCC30-5A4B-4A9C-9901-12CD38A279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6709" y="4096917"/>
              <a:ext cx="2238834" cy="2144029"/>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096591DF-4E8F-4463-A35A-1ADED072A23D}"/>
                </a:ext>
              </a:extLst>
            </p:cNvPr>
            <p:cNvPicPr>
              <a:picLocks noChangeAspect="1"/>
            </p:cNvPicPr>
            <p:nvPr/>
          </p:nvPicPr>
          <p:blipFill rotWithShape="1">
            <a:blip r:embed="rId5">
              <a:extLst>
                <a:ext uri="{28A0092B-C50C-407E-A947-70E740481C1C}">
                  <a14:useLocalDpi xmlns:a14="http://schemas.microsoft.com/office/drawing/2010/main" val="0"/>
                </a:ext>
              </a:extLst>
            </a:blip>
            <a:srcRect r="81990"/>
            <a:stretch/>
          </p:blipFill>
          <p:spPr bwMode="auto">
            <a:xfrm>
              <a:off x="3866428" y="1822693"/>
              <a:ext cx="2500615" cy="2085342"/>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B8DF335E-0806-4891-B9DD-23AC6D7F1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1713" y="4096917"/>
              <a:ext cx="2210861" cy="2160000"/>
            </a:xfrm>
            <a:prstGeom prst="rect">
              <a:avLst/>
            </a:prstGeom>
          </p:spPr>
        </p:pic>
      </p:grpSp>
      <p:pic>
        <p:nvPicPr>
          <p:cNvPr id="1030" name="Picture 6" descr="Afbeeldingsresultaat voor thomas rau">
            <a:extLst>
              <a:ext uri="{FF2B5EF4-FFF2-40B4-BE49-F238E27FC236}">
                <a16:creationId xmlns:a16="http://schemas.microsoft.com/office/drawing/2014/main" id="{779C8AA1-6643-4711-98F6-A85CE20B0E6D}"/>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26607" t="3416" r="31810"/>
          <a:stretch/>
        </p:blipFill>
        <p:spPr bwMode="auto">
          <a:xfrm>
            <a:off x="1491713" y="1822693"/>
            <a:ext cx="2210861" cy="2085342"/>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00307371-E9BC-43FD-970C-D3EDC3D5DF21}"/>
              </a:ext>
            </a:extLst>
          </p:cNvPr>
          <p:cNvPicPr>
            <a:picLocks noChangeAspect="1"/>
          </p:cNvPicPr>
          <p:nvPr/>
        </p:nvPicPr>
        <p:blipFill rotWithShape="1">
          <a:blip r:embed="rId9">
            <a:grayscl/>
          </a:blip>
          <a:srcRect t="2766" b="1"/>
          <a:stretch/>
        </p:blipFill>
        <p:spPr>
          <a:xfrm>
            <a:off x="6186709" y="1821691"/>
            <a:ext cx="2238834" cy="2085341"/>
          </a:xfrm>
          <a:prstGeom prst="rect">
            <a:avLst/>
          </a:prstGeom>
        </p:spPr>
      </p:pic>
      <p:pic>
        <p:nvPicPr>
          <p:cNvPr id="1026" name="Picture 2" descr="https://pbs.twimg.com/profile_images/1765954749/blokje_AT_Osborne_400x400.png">
            <a:extLst>
              <a:ext uri="{FF2B5EF4-FFF2-40B4-BE49-F238E27FC236}">
                <a16:creationId xmlns:a16="http://schemas.microsoft.com/office/drawing/2014/main" id="{0C2AC8FC-83FA-4F13-8881-B4F4B79631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5897" y="1821689"/>
            <a:ext cx="2085342" cy="208534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A4169934-B660-4E87-945E-19EAC9C9CD0B}"/>
              </a:ext>
            </a:extLst>
          </p:cNvPr>
          <p:cNvPicPr>
            <a:picLocks noChangeAspect="1"/>
          </p:cNvPicPr>
          <p:nvPr/>
        </p:nvPicPr>
        <p:blipFill rotWithShape="1">
          <a:blip r:embed="rId11">
            <a:grayscl/>
            <a:extLst>
              <a:ext uri="{28A0092B-C50C-407E-A947-70E740481C1C}">
                <a14:useLocalDpi xmlns:a14="http://schemas.microsoft.com/office/drawing/2010/main" val="0"/>
              </a:ext>
            </a:extLst>
          </a:blip>
          <a:srcRect r="3296"/>
          <a:stretch/>
        </p:blipFill>
        <p:spPr>
          <a:xfrm>
            <a:off x="8585898" y="4096917"/>
            <a:ext cx="2085342" cy="2156427"/>
          </a:xfrm>
          <a:prstGeom prst="rect">
            <a:avLst/>
          </a:prstGeom>
        </p:spPr>
      </p:pic>
    </p:spTree>
    <p:extLst>
      <p:ext uri="{BB962C8B-B14F-4D97-AF65-F5344CB8AC3E}">
        <p14:creationId xmlns:p14="http://schemas.microsoft.com/office/powerpoint/2010/main" val="4152733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9ED4C-89A5-4E41-ABB2-035D707CB40C}"/>
              </a:ext>
            </a:extLst>
          </p:cNvPr>
          <p:cNvSpPr>
            <a:spLocks noGrp="1"/>
          </p:cNvSpPr>
          <p:nvPr>
            <p:ph type="title"/>
          </p:nvPr>
        </p:nvSpPr>
        <p:spPr/>
        <p:txBody>
          <a:bodyPr/>
          <a:lstStyle/>
          <a:p>
            <a:r>
              <a:rPr lang="nl-NL" b="1" dirty="0">
                <a:solidFill>
                  <a:srgbClr val="FF0000"/>
                </a:solidFill>
              </a:rPr>
              <a:t>Mag ik even voorstellen?</a:t>
            </a:r>
          </a:p>
        </p:txBody>
      </p:sp>
      <p:grpSp>
        <p:nvGrpSpPr>
          <p:cNvPr id="4" name="Groep 3">
            <a:extLst>
              <a:ext uri="{FF2B5EF4-FFF2-40B4-BE49-F238E27FC236}">
                <a16:creationId xmlns:a16="http://schemas.microsoft.com/office/drawing/2014/main" id="{606B2AD3-3E8B-4550-8263-0E0D3B459497}"/>
              </a:ext>
            </a:extLst>
          </p:cNvPr>
          <p:cNvGrpSpPr/>
          <p:nvPr/>
        </p:nvGrpSpPr>
        <p:grpSpPr>
          <a:xfrm>
            <a:off x="10617200" y="5240971"/>
            <a:ext cx="1475740" cy="1325563"/>
            <a:chOff x="0" y="0"/>
            <a:chExt cx="2646680" cy="2433320"/>
          </a:xfrm>
        </p:grpSpPr>
        <p:pic>
          <p:nvPicPr>
            <p:cNvPr id="5" name="Afbeelding 4">
              <a:extLst>
                <a:ext uri="{FF2B5EF4-FFF2-40B4-BE49-F238E27FC236}">
                  <a16:creationId xmlns:a16="http://schemas.microsoft.com/office/drawing/2014/main" id="{676FCC30-5A4B-4A9C-9901-12CD38A279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0000" y="0"/>
              <a:ext cx="1186815" cy="1163320"/>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096591DF-4E8F-4463-A35A-1ADED072A23D}"/>
                </a:ext>
              </a:extLst>
            </p:cNvPr>
            <p:cNvPicPr>
              <a:picLocks noChangeAspect="1"/>
            </p:cNvPicPr>
            <p:nvPr/>
          </p:nvPicPr>
          <p:blipFill rotWithShape="1">
            <a:blip r:embed="rId4">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B8DF335E-0806-4891-B9DD-23AC6D7F1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pic>
        <p:nvPicPr>
          <p:cNvPr id="2050" name="Picture 2" descr="http://www.rau.eu/wp-content/uploads/2016/02/9_396_N21.jpg">
            <a:extLst>
              <a:ext uri="{FF2B5EF4-FFF2-40B4-BE49-F238E27FC236}">
                <a16:creationId xmlns:a16="http://schemas.microsoft.com/office/drawing/2014/main" id="{F6AF2FCF-8079-431C-A2B8-CCBCA7630E56}"/>
              </a:ext>
            </a:extLst>
          </p:cNvPr>
          <p:cNvPicPr>
            <a:picLocks noGrp="1" noChangeAspect="1" noChangeArrowheads="1"/>
          </p:cNvPicPr>
          <p:nvPr>
            <p:ph idx="1"/>
          </p:nvPr>
        </p:nvPicPr>
        <p:blipFill>
          <a:blip r:embed="rId6">
            <a:grayscl/>
            <a:extLst>
              <a:ext uri="{28A0092B-C50C-407E-A947-70E740481C1C}">
                <a14:useLocalDpi xmlns:a14="http://schemas.microsoft.com/office/drawing/2010/main" val="0"/>
              </a:ext>
            </a:extLst>
          </a:blip>
          <a:srcRect/>
          <a:stretch>
            <a:fillRect/>
          </a:stretch>
        </p:blipFill>
        <p:spPr bwMode="auto">
          <a:xfrm>
            <a:off x="0" y="-355600"/>
            <a:ext cx="12192000" cy="911225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49C8EC3-102E-4BDD-A8D9-82D85C5E357B}"/>
              </a:ext>
            </a:extLst>
          </p:cNvPr>
          <p:cNvSpPr txBox="1"/>
          <p:nvPr/>
        </p:nvSpPr>
        <p:spPr>
          <a:xfrm>
            <a:off x="4586514" y="5786277"/>
            <a:ext cx="8704943" cy="923330"/>
          </a:xfrm>
          <a:prstGeom prst="rect">
            <a:avLst/>
          </a:prstGeom>
          <a:noFill/>
        </p:spPr>
        <p:txBody>
          <a:bodyPr wrap="square" rtlCol="0">
            <a:spAutoFit/>
          </a:bodyPr>
          <a:lstStyle/>
          <a:p>
            <a:r>
              <a:rPr lang="nl-NL" sz="5400" b="1" dirty="0">
                <a:solidFill>
                  <a:schemeClr val="bg1"/>
                </a:solidFill>
              </a:rPr>
              <a:t>Gemeentehuis Brummen</a:t>
            </a:r>
            <a:r>
              <a:rPr lang="nl-NL" sz="5400" b="1" dirty="0">
                <a:solidFill>
                  <a:srgbClr val="FF0000"/>
                </a:solidFill>
              </a:rPr>
              <a:t>.</a:t>
            </a:r>
          </a:p>
        </p:txBody>
      </p:sp>
    </p:spTree>
    <p:extLst>
      <p:ext uri="{BB962C8B-B14F-4D97-AF65-F5344CB8AC3E}">
        <p14:creationId xmlns:p14="http://schemas.microsoft.com/office/powerpoint/2010/main" val="2705773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EBFE4-9D88-4406-92B3-643612E1D968}"/>
              </a:ext>
            </a:extLst>
          </p:cNvPr>
          <p:cNvSpPr>
            <a:spLocks noGrp="1"/>
          </p:cNvSpPr>
          <p:nvPr>
            <p:ph type="title"/>
          </p:nvPr>
        </p:nvSpPr>
        <p:spPr>
          <a:xfrm>
            <a:off x="838200" y="365125"/>
            <a:ext cx="10515600" cy="1325563"/>
          </a:xfrm>
        </p:spPr>
        <p:txBody>
          <a:bodyPr/>
          <a:lstStyle/>
          <a:p>
            <a:endParaRPr lang="nl-NL"/>
          </a:p>
        </p:txBody>
      </p:sp>
      <p:pic>
        <p:nvPicPr>
          <p:cNvPr id="9" name="Tijdelijke aanduiding voor inhoud 8">
            <a:extLst>
              <a:ext uri="{FF2B5EF4-FFF2-40B4-BE49-F238E27FC236}">
                <a16:creationId xmlns:a16="http://schemas.microsoft.com/office/drawing/2014/main" id="{835B2875-4842-4360-A154-D8A81417AB19}"/>
              </a:ext>
            </a:extLst>
          </p:cNvPr>
          <p:cNvPicPr>
            <a:picLocks noGrp="1" noChangeAspect="1"/>
          </p:cNvPicPr>
          <p:nvPr>
            <p:ph idx="1"/>
          </p:nvPr>
        </p:nvPicPr>
        <p:blipFill>
          <a:blip r:embed="rId2">
            <a:grayscl/>
            <a:extLst>
              <a:ext uri="{28A0092B-C50C-407E-A947-70E740481C1C}">
                <a14:useLocalDpi xmlns:a14="http://schemas.microsoft.com/office/drawing/2010/main" val="0"/>
              </a:ext>
            </a:extLst>
          </a:blip>
          <a:stretch>
            <a:fillRect/>
          </a:stretch>
        </p:blipFill>
        <p:spPr>
          <a:xfrm>
            <a:off x="0" y="0"/>
            <a:ext cx="12192000" cy="8769786"/>
          </a:xfrm>
        </p:spPr>
      </p:pic>
      <p:sp>
        <p:nvSpPr>
          <p:cNvPr id="14" name="Tekstvak 13">
            <a:extLst>
              <a:ext uri="{FF2B5EF4-FFF2-40B4-BE49-F238E27FC236}">
                <a16:creationId xmlns:a16="http://schemas.microsoft.com/office/drawing/2014/main" id="{9683EFA3-0F1A-4827-A48F-DCFE842CA6D2}"/>
              </a:ext>
            </a:extLst>
          </p:cNvPr>
          <p:cNvSpPr txBox="1"/>
          <p:nvPr/>
        </p:nvSpPr>
        <p:spPr>
          <a:xfrm>
            <a:off x="4463144" y="0"/>
            <a:ext cx="8704943" cy="923330"/>
          </a:xfrm>
          <a:prstGeom prst="rect">
            <a:avLst/>
          </a:prstGeom>
          <a:noFill/>
        </p:spPr>
        <p:txBody>
          <a:bodyPr wrap="square" rtlCol="0">
            <a:spAutoFit/>
          </a:bodyPr>
          <a:lstStyle/>
          <a:p>
            <a:r>
              <a:rPr lang="nl-NL" sz="5400" b="1" dirty="0">
                <a:solidFill>
                  <a:schemeClr val="bg1"/>
                </a:solidFill>
              </a:rPr>
              <a:t>The </a:t>
            </a:r>
            <a:r>
              <a:rPr lang="nl-NL" sz="5400" b="1" dirty="0" err="1">
                <a:solidFill>
                  <a:schemeClr val="bg1"/>
                </a:solidFill>
              </a:rPr>
              <a:t>Greenhouse</a:t>
            </a:r>
            <a:r>
              <a:rPr lang="nl-NL" sz="5400" b="1" dirty="0">
                <a:solidFill>
                  <a:schemeClr val="bg1"/>
                </a:solidFill>
              </a:rPr>
              <a:t> Utrecht</a:t>
            </a:r>
            <a:r>
              <a:rPr lang="nl-NL" sz="5400" b="1" dirty="0">
                <a:solidFill>
                  <a:srgbClr val="FF0000"/>
                </a:solidFill>
              </a:rPr>
              <a:t>.</a:t>
            </a:r>
          </a:p>
        </p:txBody>
      </p:sp>
    </p:spTree>
    <p:extLst>
      <p:ext uri="{BB962C8B-B14F-4D97-AF65-F5344CB8AC3E}">
        <p14:creationId xmlns:p14="http://schemas.microsoft.com/office/powerpoint/2010/main" val="1622482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9ED4C-89A5-4E41-ABB2-035D707CB40C}"/>
              </a:ext>
            </a:extLst>
          </p:cNvPr>
          <p:cNvSpPr>
            <a:spLocks noGrp="1"/>
          </p:cNvSpPr>
          <p:nvPr>
            <p:ph type="title"/>
          </p:nvPr>
        </p:nvSpPr>
        <p:spPr/>
        <p:txBody>
          <a:bodyPr/>
          <a:lstStyle/>
          <a:p>
            <a:r>
              <a:rPr lang="nl-NL" b="1" dirty="0">
                <a:solidFill>
                  <a:srgbClr val="FF0000"/>
                </a:solidFill>
              </a:rPr>
              <a:t>Mag ik even voorstellen?</a:t>
            </a:r>
          </a:p>
        </p:txBody>
      </p:sp>
      <p:sp>
        <p:nvSpPr>
          <p:cNvPr id="3" name="Tijdelijke aanduiding voor inhoud 2">
            <a:extLst>
              <a:ext uri="{FF2B5EF4-FFF2-40B4-BE49-F238E27FC236}">
                <a16:creationId xmlns:a16="http://schemas.microsoft.com/office/drawing/2014/main" id="{46D7B345-345A-4666-AAB2-E824AB31E940}"/>
              </a:ext>
            </a:extLst>
          </p:cNvPr>
          <p:cNvSpPr>
            <a:spLocks noGrp="1"/>
          </p:cNvSpPr>
          <p:nvPr>
            <p:ph idx="1"/>
          </p:nvPr>
        </p:nvSpPr>
        <p:spPr/>
        <p:txBody>
          <a:bodyPr/>
          <a:lstStyle/>
          <a:p>
            <a:endParaRPr lang="nl-NL" dirty="0"/>
          </a:p>
        </p:txBody>
      </p:sp>
      <p:grpSp>
        <p:nvGrpSpPr>
          <p:cNvPr id="4" name="Groep 3">
            <a:extLst>
              <a:ext uri="{FF2B5EF4-FFF2-40B4-BE49-F238E27FC236}">
                <a16:creationId xmlns:a16="http://schemas.microsoft.com/office/drawing/2014/main" id="{606B2AD3-3E8B-4550-8263-0E0D3B459497}"/>
              </a:ext>
            </a:extLst>
          </p:cNvPr>
          <p:cNvGrpSpPr/>
          <p:nvPr/>
        </p:nvGrpSpPr>
        <p:grpSpPr>
          <a:xfrm>
            <a:off x="10617200" y="5240971"/>
            <a:ext cx="1475740" cy="1325563"/>
            <a:chOff x="0" y="0"/>
            <a:chExt cx="2646680" cy="2433320"/>
          </a:xfrm>
        </p:grpSpPr>
        <p:pic>
          <p:nvPicPr>
            <p:cNvPr id="5" name="Afbeelding 4">
              <a:extLst>
                <a:ext uri="{FF2B5EF4-FFF2-40B4-BE49-F238E27FC236}">
                  <a16:creationId xmlns:a16="http://schemas.microsoft.com/office/drawing/2014/main" id="{676FCC30-5A4B-4A9C-9901-12CD38A279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0000" y="0"/>
              <a:ext cx="1186815" cy="1163320"/>
            </a:xfrm>
            <a:prstGeom prst="rect">
              <a:avLst/>
            </a:prstGeom>
          </p:spPr>
        </p:pic>
        <p:pic>
          <p:nvPicPr>
            <p:cNvPr id="6" name="Afbeelding 5" descr="homes:Anita:MijnSjablonen-docs:Freelance-opdrachten:20170405_albaconcepts_sjablonen:Aangeleverd:20170410_jolanda_input:logo_adres.eps">
              <a:extLst>
                <a:ext uri="{FF2B5EF4-FFF2-40B4-BE49-F238E27FC236}">
                  <a16:creationId xmlns:a16="http://schemas.microsoft.com/office/drawing/2014/main" id="{096591DF-4E8F-4463-A35A-1ADED072A23D}"/>
                </a:ext>
              </a:extLst>
            </p:cNvPr>
            <p:cNvPicPr>
              <a:picLocks noChangeAspect="1"/>
            </p:cNvPicPr>
            <p:nvPr/>
          </p:nvPicPr>
          <p:blipFill rotWithShape="1">
            <a:blip r:embed="rId4">
              <a:extLst>
                <a:ext uri="{28A0092B-C50C-407E-A947-70E740481C1C}">
                  <a14:useLocalDpi xmlns:a14="http://schemas.microsoft.com/office/drawing/2010/main" val="0"/>
                </a:ext>
              </a:extLst>
            </a:blip>
            <a:srcRect r="81990"/>
            <a:stretch/>
          </p:blipFill>
          <p:spPr bwMode="auto">
            <a:xfrm>
              <a:off x="1276350" y="1263650"/>
              <a:ext cx="1370330" cy="1169670"/>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B8DF335E-0806-4891-B9DD-23AC6D7F1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0000"/>
              <a:ext cx="1162050" cy="1162050"/>
            </a:xfrm>
            <a:prstGeom prst="rect">
              <a:avLst/>
            </a:prstGeom>
          </p:spPr>
        </p:pic>
      </p:grpSp>
      <p:pic>
        <p:nvPicPr>
          <p:cNvPr id="2050" name="Picture 2" descr="http://www.rau.eu/wp-content/uploads/399_N28_website.jpg">
            <a:extLst>
              <a:ext uri="{FF2B5EF4-FFF2-40B4-BE49-F238E27FC236}">
                <a16:creationId xmlns:a16="http://schemas.microsoft.com/office/drawing/2014/main" id="{E26458F2-9B33-4736-8E52-29DD6F60B768}"/>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D259D303-F338-456C-926C-062A037E1C71}"/>
              </a:ext>
            </a:extLst>
          </p:cNvPr>
          <p:cNvSpPr txBox="1"/>
          <p:nvPr/>
        </p:nvSpPr>
        <p:spPr>
          <a:xfrm>
            <a:off x="94343" y="0"/>
            <a:ext cx="9368971" cy="923330"/>
          </a:xfrm>
          <a:prstGeom prst="rect">
            <a:avLst/>
          </a:prstGeom>
          <a:noFill/>
        </p:spPr>
        <p:txBody>
          <a:bodyPr wrap="square" rtlCol="0">
            <a:spAutoFit/>
          </a:bodyPr>
          <a:lstStyle/>
          <a:p>
            <a:r>
              <a:rPr lang="nl-NL" sz="5400" b="1" dirty="0">
                <a:solidFill>
                  <a:schemeClr val="bg1"/>
                </a:solidFill>
              </a:rPr>
              <a:t>Hoofdkantoor </a:t>
            </a:r>
            <a:r>
              <a:rPr lang="nl-NL" sz="5400" b="1" dirty="0" err="1">
                <a:solidFill>
                  <a:schemeClr val="bg1"/>
                </a:solidFill>
              </a:rPr>
              <a:t>Alliander</a:t>
            </a:r>
            <a:r>
              <a:rPr lang="nl-NL" sz="5400" b="1" dirty="0">
                <a:solidFill>
                  <a:schemeClr val="bg1"/>
                </a:solidFill>
              </a:rPr>
              <a:t> Duiven</a:t>
            </a:r>
            <a:r>
              <a:rPr lang="nl-NL" sz="5400" b="1" dirty="0">
                <a:solidFill>
                  <a:srgbClr val="FF0000"/>
                </a:solidFill>
              </a:rPr>
              <a:t>.</a:t>
            </a:r>
          </a:p>
        </p:txBody>
      </p:sp>
    </p:spTree>
    <p:extLst>
      <p:ext uri="{BB962C8B-B14F-4D97-AF65-F5344CB8AC3E}">
        <p14:creationId xmlns:p14="http://schemas.microsoft.com/office/powerpoint/2010/main" val="327006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A4A67-9355-4F6C-A514-936D7BC7807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F35CA52-DCB8-4506-AE5C-D4DD551CC1B7}"/>
              </a:ext>
            </a:extLst>
          </p:cNvPr>
          <p:cNvSpPr>
            <a:spLocks noGrp="1"/>
          </p:cNvSpPr>
          <p:nvPr>
            <p:ph idx="1"/>
          </p:nvPr>
        </p:nvSpPr>
        <p:spPr/>
        <p:txBody>
          <a:bodyPr/>
          <a:lstStyle/>
          <a:p>
            <a:endParaRPr lang="nl-NL"/>
          </a:p>
        </p:txBody>
      </p:sp>
      <p:pic>
        <p:nvPicPr>
          <p:cNvPr id="5122" name="Picture 2" descr="https://architectenweb.nl/media/illustrations/2016/10/e4e180cb-0955-4509-95ca-e773c6474849.jpg">
            <a:extLst>
              <a:ext uri="{FF2B5EF4-FFF2-40B4-BE49-F238E27FC236}">
                <a16:creationId xmlns:a16="http://schemas.microsoft.com/office/drawing/2014/main" id="{A2C63F96-F65F-45B9-85A1-E13224F48FA2}"/>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0FDD5BEA-5AA9-4352-8C73-E6A1F161EA16}"/>
              </a:ext>
            </a:extLst>
          </p:cNvPr>
          <p:cNvSpPr txBox="1"/>
          <p:nvPr/>
        </p:nvSpPr>
        <p:spPr>
          <a:xfrm>
            <a:off x="4891315" y="6000552"/>
            <a:ext cx="8704943" cy="923330"/>
          </a:xfrm>
          <a:prstGeom prst="rect">
            <a:avLst/>
          </a:prstGeom>
          <a:noFill/>
        </p:spPr>
        <p:txBody>
          <a:bodyPr wrap="square" rtlCol="0">
            <a:spAutoFit/>
          </a:bodyPr>
          <a:lstStyle/>
          <a:p>
            <a:r>
              <a:rPr lang="nl-NL" sz="5400" b="1" dirty="0">
                <a:solidFill>
                  <a:schemeClr val="bg1"/>
                </a:solidFill>
              </a:rPr>
              <a:t>Stadskantoor Eindhoven</a:t>
            </a:r>
            <a:r>
              <a:rPr lang="nl-NL" sz="5400" b="1" dirty="0">
                <a:solidFill>
                  <a:srgbClr val="FF0000"/>
                </a:solidFill>
              </a:rPr>
              <a:t>.</a:t>
            </a:r>
          </a:p>
        </p:txBody>
      </p:sp>
    </p:spTree>
    <p:extLst>
      <p:ext uri="{BB962C8B-B14F-4D97-AF65-F5344CB8AC3E}">
        <p14:creationId xmlns:p14="http://schemas.microsoft.com/office/powerpoint/2010/main" val="12931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ibpinterieurbouw.nl/images/PROJECT:%20Waterschap%20Zuiderzeeland/Lelystad_Waterschap_Zuiderzeeland_Intermontage_IBP_Interieurbouw_Hergebruik_Wanden_013.jpg">
            <a:extLst>
              <a:ext uri="{FF2B5EF4-FFF2-40B4-BE49-F238E27FC236}">
                <a16:creationId xmlns:a16="http://schemas.microsoft.com/office/drawing/2014/main" id="{FAE2D139-4861-4BC7-A9A6-2BD44223BEE2}"/>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1559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DCFE3A8D-F1BF-4EF0-94B2-A28E58047564}"/>
              </a:ext>
            </a:extLst>
          </p:cNvPr>
          <p:cNvSpPr txBox="1"/>
          <p:nvPr/>
        </p:nvSpPr>
        <p:spPr>
          <a:xfrm>
            <a:off x="137885" y="5934670"/>
            <a:ext cx="11698515" cy="923330"/>
          </a:xfrm>
          <a:prstGeom prst="rect">
            <a:avLst/>
          </a:prstGeom>
          <a:noFill/>
        </p:spPr>
        <p:txBody>
          <a:bodyPr wrap="square" rtlCol="0">
            <a:spAutoFit/>
          </a:bodyPr>
          <a:lstStyle/>
          <a:p>
            <a:r>
              <a:rPr lang="nl-NL" sz="5400" b="1" dirty="0">
                <a:solidFill>
                  <a:schemeClr val="bg1"/>
                </a:solidFill>
              </a:rPr>
              <a:t>Waterschap Zuiderzeeland Lelystad</a:t>
            </a:r>
            <a:r>
              <a:rPr lang="nl-NL" sz="5400" b="1" dirty="0">
                <a:solidFill>
                  <a:srgbClr val="FF0000"/>
                </a:solidFill>
              </a:rPr>
              <a:t>.</a:t>
            </a:r>
          </a:p>
        </p:txBody>
      </p:sp>
      <p:pic>
        <p:nvPicPr>
          <p:cNvPr id="1026" name="Picture 2" descr="Afbeeldingsresultaat voor nederlandse duurzaam bouwen award winner">
            <a:extLst>
              <a:ext uri="{FF2B5EF4-FFF2-40B4-BE49-F238E27FC236}">
                <a16:creationId xmlns:a16="http://schemas.microsoft.com/office/drawing/2014/main" id="{627C4B84-D687-4228-8E77-62089BF6865D}"/>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4310" t="23266" r="5908" b="9731"/>
          <a:stretch/>
        </p:blipFill>
        <p:spPr bwMode="auto">
          <a:xfrm>
            <a:off x="8694043" y="0"/>
            <a:ext cx="3497957" cy="2610488"/>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A0DF7089-BEF7-4FDC-893F-3268F0DAAD2E}"/>
              </a:ext>
            </a:extLst>
          </p:cNvPr>
          <p:cNvSpPr/>
          <p:nvPr/>
        </p:nvSpPr>
        <p:spPr>
          <a:xfrm>
            <a:off x="8694042" y="2015413"/>
            <a:ext cx="3497957" cy="595075"/>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08EEB048-C851-4F10-B16D-CF9CA22DC723}"/>
              </a:ext>
            </a:extLst>
          </p:cNvPr>
          <p:cNvSpPr txBox="1"/>
          <p:nvPr/>
        </p:nvSpPr>
        <p:spPr>
          <a:xfrm>
            <a:off x="8694041" y="2006082"/>
            <a:ext cx="3497957" cy="646331"/>
          </a:xfrm>
          <a:prstGeom prst="rect">
            <a:avLst/>
          </a:prstGeom>
          <a:noFill/>
        </p:spPr>
        <p:txBody>
          <a:bodyPr wrap="square" rtlCol="0">
            <a:spAutoFit/>
          </a:bodyPr>
          <a:lstStyle/>
          <a:p>
            <a:pPr algn="ctr"/>
            <a:r>
              <a:rPr lang="nl-NL" sz="3600" dirty="0">
                <a:solidFill>
                  <a:schemeClr val="bg1"/>
                </a:solidFill>
                <a:latin typeface="Arial" panose="020B0604020202020204" pitchFamily="34" charset="0"/>
                <a:cs typeface="Arial" panose="020B0604020202020204" pitchFamily="34" charset="0"/>
              </a:rPr>
              <a:t>Winnaar 2018</a:t>
            </a:r>
          </a:p>
        </p:txBody>
      </p:sp>
    </p:spTree>
    <p:extLst>
      <p:ext uri="{BB962C8B-B14F-4D97-AF65-F5344CB8AC3E}">
        <p14:creationId xmlns:p14="http://schemas.microsoft.com/office/powerpoint/2010/main" val="160725120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560</Words>
  <Application>Microsoft Office PowerPoint</Application>
  <PresentationFormat>Breedbeeld</PresentationFormat>
  <Paragraphs>78</Paragraphs>
  <Slides>14</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Arial</vt:lpstr>
      <vt:lpstr>Calibri</vt:lpstr>
      <vt:lpstr>Calibri Light</vt:lpstr>
      <vt:lpstr>Times New Roman</vt:lpstr>
      <vt:lpstr>Wingdings</vt:lpstr>
      <vt:lpstr>Kantoorthema</vt:lpstr>
      <vt:lpstr>Circulair aanbesteden ’t Centrum  (Kamp C) Westerlo</vt:lpstr>
      <vt:lpstr>De vraag.</vt:lpstr>
      <vt:lpstr>Onze visie.</vt:lpstr>
      <vt:lpstr>Mag ik even voorstellen? Team ATP!</vt:lpstr>
      <vt:lpstr>Mag ik even voorstellen?</vt:lpstr>
      <vt:lpstr>PowerPoint-presentatie</vt:lpstr>
      <vt:lpstr>Mag ik even voorstellen?</vt:lpstr>
      <vt:lpstr>PowerPoint-presentatie</vt:lpstr>
      <vt:lpstr>PowerPoint-presentatie</vt:lpstr>
      <vt:lpstr>Onze aanpak:</vt:lpstr>
      <vt:lpstr>De essentie van de opgave.</vt:lpstr>
      <vt:lpstr>Planning van eerste fase. </vt:lpstr>
      <vt:lpstr>Resultaat!</vt:lpstr>
      <vt:lpstr>Vragen?   Jeroen Troost  : jeroen@plekvoor.nl Woud Jansen : woud@albaconcepts.nl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Consultancy circulair aanbesteden ’t Centrum  (Kamp C) Westerlo</dc:title>
  <dc:creator>Woud Jansen</dc:creator>
  <cp:lastModifiedBy>Jeroen Troost</cp:lastModifiedBy>
  <cp:revision>29</cp:revision>
  <dcterms:created xsi:type="dcterms:W3CDTF">2018-01-30T10:33:24Z</dcterms:created>
  <dcterms:modified xsi:type="dcterms:W3CDTF">2018-04-19T10:59:38Z</dcterms:modified>
</cp:coreProperties>
</file>